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59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90B15-DB56-464F-B865-98881C76EB89}" type="datetimeFigureOut">
              <a:rPr lang="en-US" smtClean="0"/>
              <a:pPr/>
              <a:t>7/3/2019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20628-E0F2-401F-90A7-6C33B6EAEC1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90B15-DB56-464F-B865-98881C76EB89}" type="datetimeFigureOut">
              <a:rPr lang="en-US" smtClean="0"/>
              <a:pPr/>
              <a:t>7/3/2019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20628-E0F2-401F-90A7-6C33B6EAEC1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90B15-DB56-464F-B865-98881C76EB89}" type="datetimeFigureOut">
              <a:rPr lang="en-US" smtClean="0"/>
              <a:pPr/>
              <a:t>7/3/2019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20628-E0F2-401F-90A7-6C33B6EAEC1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90B15-DB56-464F-B865-98881C76EB89}" type="datetimeFigureOut">
              <a:rPr lang="en-US" smtClean="0"/>
              <a:pPr/>
              <a:t>7/3/2019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20628-E0F2-401F-90A7-6C33B6EAEC1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90B15-DB56-464F-B865-98881C76EB89}" type="datetimeFigureOut">
              <a:rPr lang="en-US" smtClean="0"/>
              <a:pPr/>
              <a:t>7/3/2019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20628-E0F2-401F-90A7-6C33B6EAEC1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90B15-DB56-464F-B865-98881C76EB89}" type="datetimeFigureOut">
              <a:rPr lang="en-US" smtClean="0"/>
              <a:pPr/>
              <a:t>7/3/2019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20628-E0F2-401F-90A7-6C33B6EAEC1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90B15-DB56-464F-B865-98881C76EB89}" type="datetimeFigureOut">
              <a:rPr lang="en-US" smtClean="0"/>
              <a:pPr/>
              <a:t>7/3/2019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20628-E0F2-401F-90A7-6C33B6EAEC1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90B15-DB56-464F-B865-98881C76EB89}" type="datetimeFigureOut">
              <a:rPr lang="en-US" smtClean="0"/>
              <a:pPr/>
              <a:t>7/3/2019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20628-E0F2-401F-90A7-6C33B6EAEC1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90B15-DB56-464F-B865-98881C76EB89}" type="datetimeFigureOut">
              <a:rPr lang="en-US" smtClean="0"/>
              <a:pPr/>
              <a:t>7/3/2019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20628-E0F2-401F-90A7-6C33B6EAEC1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90B15-DB56-464F-B865-98881C76EB89}" type="datetimeFigureOut">
              <a:rPr lang="en-US" smtClean="0"/>
              <a:pPr/>
              <a:t>7/3/2019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20628-E0F2-401F-90A7-6C33B6EAEC1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90B15-DB56-464F-B865-98881C76EB89}" type="datetimeFigureOut">
              <a:rPr lang="en-US" smtClean="0"/>
              <a:pPr/>
              <a:t>7/3/2019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20628-E0F2-401F-90A7-6C33B6EAEC1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90B15-DB56-464F-B865-98881C76EB89}" type="datetimeFigureOut">
              <a:rPr lang="en-US" smtClean="0"/>
              <a:pPr/>
              <a:t>7/3/2019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20628-E0F2-401F-90A7-6C33B6EAEC17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mailto:mazeedi@hotmail.com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alal Sciences Academy - Transparenc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2224289"/>
            <a:ext cx="5108458" cy="16306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32" y="6498024"/>
            <a:ext cx="9180000" cy="36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5629520" y="6498024"/>
            <a:ext cx="1800000" cy="36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7415470" y="6498024"/>
            <a:ext cx="1800000" cy="36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" name="Rectangle 8"/>
          <p:cNvSpPr/>
          <p:nvPr/>
        </p:nvSpPr>
        <p:spPr>
          <a:xfrm>
            <a:off x="-32" y="6498024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11" name="Picture 10" descr="HSA Tranparen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1928802"/>
            <a:ext cx="2520000" cy="25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4800" y="990327"/>
            <a:ext cx="8534400" cy="29435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200000"/>
              </a:lnSpc>
              <a:spcBef>
                <a:spcPts val="600"/>
              </a:spcBef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The 5F-Halal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model provides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guidelines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that will ensure 100% pure Halal processes, production, services, logistics, and products of food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and drinks, leather garments medicine,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cosmetics, skincare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and healthcare products. 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66700" y="188640"/>
            <a:ext cx="8572500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Advantages of the 5F-Halal model</a:t>
            </a:r>
            <a:endParaRPr lang="en-US" sz="2800" b="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32" y="6498024"/>
            <a:ext cx="9180000" cy="36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5629520" y="6498024"/>
            <a:ext cx="1800000" cy="36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Rectangle 7"/>
          <p:cNvSpPr/>
          <p:nvPr/>
        </p:nvSpPr>
        <p:spPr>
          <a:xfrm>
            <a:off x="7415470" y="6498024"/>
            <a:ext cx="1800000" cy="36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" name="Rectangle 8"/>
          <p:cNvSpPr/>
          <p:nvPr/>
        </p:nvSpPr>
        <p:spPr>
          <a:xfrm>
            <a:off x="-32" y="6498024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70059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22362" y="729975"/>
            <a:ext cx="80772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 algn="just">
              <a:lnSpc>
                <a:spcPct val="200000"/>
              </a:lnSpc>
              <a:buFont typeface="+mj-lt"/>
              <a:buAutoNum type="arabicPeriod"/>
            </a:pP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Free </a:t>
            </a:r>
            <a:r>
              <a:rPr lang="en-US" sz="2400" b="0" dirty="0">
                <a:latin typeface="Calibri" pitchFamily="34" charset="0"/>
                <a:cs typeface="Calibri" pitchFamily="34" charset="0"/>
              </a:rPr>
              <a:t>from </a:t>
            </a: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stunning</a:t>
            </a:r>
          </a:p>
          <a:p>
            <a:pPr marL="457200" indent="-457200" algn="just">
              <a:lnSpc>
                <a:spcPct val="200000"/>
              </a:lnSpc>
              <a:buFont typeface="+mj-lt"/>
              <a:buAutoNum type="arabicPeriod"/>
            </a:pP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Free </a:t>
            </a:r>
            <a:r>
              <a:rPr lang="en-US" sz="2400" b="0" dirty="0">
                <a:latin typeface="Calibri" pitchFamily="34" charset="0"/>
                <a:cs typeface="Calibri" pitchFamily="34" charset="0"/>
              </a:rPr>
              <a:t>from mechanical </a:t>
            </a: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slaughtering</a:t>
            </a:r>
          </a:p>
          <a:p>
            <a:pPr marL="457200" indent="-457200" algn="just">
              <a:lnSpc>
                <a:spcPct val="200000"/>
              </a:lnSpc>
              <a:buFont typeface="+mj-lt"/>
              <a:buAutoNum type="arabicPeriod"/>
            </a:pP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Free </a:t>
            </a:r>
            <a:r>
              <a:rPr lang="en-US" sz="2400" b="0" dirty="0">
                <a:latin typeface="Calibri" pitchFamily="34" charset="0"/>
                <a:cs typeface="Calibri" pitchFamily="34" charset="0"/>
              </a:rPr>
              <a:t>from </a:t>
            </a: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Alcohol</a:t>
            </a:r>
          </a:p>
          <a:p>
            <a:pPr marL="457200" indent="-457200" algn="just">
              <a:lnSpc>
                <a:spcPct val="200000"/>
              </a:lnSpc>
              <a:buFont typeface="+mj-lt"/>
              <a:buAutoNum type="arabicPeriod"/>
            </a:pP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Free </a:t>
            </a:r>
            <a:r>
              <a:rPr lang="en-US" sz="2400" b="0" dirty="0">
                <a:latin typeface="Calibri" pitchFamily="34" charset="0"/>
                <a:cs typeface="Calibri" pitchFamily="34" charset="0"/>
              </a:rPr>
              <a:t>from non-Muslim slaughter </a:t>
            </a: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men</a:t>
            </a:r>
          </a:p>
          <a:p>
            <a:pPr marL="457200" indent="-457200" algn="just">
              <a:lnSpc>
                <a:spcPct val="200000"/>
              </a:lnSpc>
              <a:buFont typeface="+mj-lt"/>
              <a:buAutoNum type="arabicPeriod"/>
            </a:pP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Free </a:t>
            </a:r>
            <a:r>
              <a:rPr lang="en-US" sz="2400" b="0" dirty="0">
                <a:latin typeface="Calibri" pitchFamily="34" charset="0"/>
                <a:cs typeface="Calibri" pitchFamily="34" charset="0"/>
              </a:rPr>
              <a:t>from Haram Najis ingredients or </a:t>
            </a: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Istihala* </a:t>
            </a:r>
            <a:r>
              <a:rPr lang="en-US" sz="2400" b="0" dirty="0">
                <a:latin typeface="Calibri" pitchFamily="34" charset="0"/>
                <a:cs typeface="Calibri" pitchFamily="34" charset="0"/>
              </a:rPr>
              <a:t>  </a:t>
            </a:r>
            <a:endParaRPr lang="ar-KW" sz="2400" b="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51520" y="357166"/>
            <a:ext cx="8572500" cy="52322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800" b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5F-Halal stand for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2362" y="5072074"/>
            <a:ext cx="85016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*As </a:t>
            </a:r>
            <a:r>
              <a:rPr lang="en-US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a mean of looking at Haram Najis ingredients as Halal based on the assumption of transformation or consumption.  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32" y="6498024"/>
            <a:ext cx="9180000" cy="36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5629520" y="6498024"/>
            <a:ext cx="1800000" cy="36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" name="Rectangle 8"/>
          <p:cNvSpPr/>
          <p:nvPr/>
        </p:nvSpPr>
        <p:spPr>
          <a:xfrm>
            <a:off x="7415470" y="6498024"/>
            <a:ext cx="1800000" cy="36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0" name="Rectangle 9"/>
          <p:cNvSpPr/>
          <p:nvPr/>
        </p:nvSpPr>
        <p:spPr>
          <a:xfrm>
            <a:off x="-32" y="6498024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64831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381000" y="228600"/>
            <a:ext cx="8229600" cy="255698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200000"/>
              </a:lnSpc>
              <a:defRPr/>
            </a:pPr>
            <a:r>
              <a:rPr lang="en-US" sz="2800" b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The value of having 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5F-Halal</a:t>
            </a:r>
            <a:r>
              <a:rPr lang="en-US" sz="2800" b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model is </a:t>
            </a:r>
            <a:r>
              <a:rPr lang="en-US" sz="2800" b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to ensure purity of Halal in 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processes, production, services and products </a:t>
            </a:r>
            <a:r>
              <a:rPr lang="en-US" sz="2800" b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at a </a:t>
            </a:r>
            <a:r>
              <a:rPr lang="en-US" sz="2800" b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time where doubts in Halal </a:t>
            </a:r>
            <a:r>
              <a:rPr lang="en-US" sz="2800" b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are </a:t>
            </a:r>
            <a:r>
              <a:rPr lang="en-US" sz="2800" b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prevailed.</a:t>
            </a: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381000" y="3212976"/>
            <a:ext cx="8229600" cy="169520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Bef>
                <a:spcPts val="600"/>
              </a:spcBef>
            </a:pPr>
            <a:r>
              <a:rPr lang="en-US" sz="2800" b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The 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5F-Halal model </a:t>
            </a:r>
            <a:r>
              <a:rPr lang="en-US" sz="2800" b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we </a:t>
            </a:r>
            <a:r>
              <a:rPr lang="en-US" sz="2800" b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are about to </a:t>
            </a:r>
            <a:r>
              <a:rPr lang="en-US" sz="2800" b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present is </a:t>
            </a:r>
            <a:r>
              <a:rPr lang="en-US" sz="2800" b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basically rely on giving priorities to the followings:</a:t>
            </a:r>
          </a:p>
        </p:txBody>
      </p:sp>
      <p:sp>
        <p:nvSpPr>
          <p:cNvPr id="6" name="Rectangle 5"/>
          <p:cNvSpPr/>
          <p:nvPr/>
        </p:nvSpPr>
        <p:spPr>
          <a:xfrm>
            <a:off x="-32" y="6498024"/>
            <a:ext cx="9180000" cy="36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5629520" y="6498024"/>
            <a:ext cx="1800000" cy="36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Rectangle 7"/>
          <p:cNvSpPr/>
          <p:nvPr/>
        </p:nvSpPr>
        <p:spPr>
          <a:xfrm>
            <a:off x="7415470" y="6498024"/>
            <a:ext cx="1800000" cy="36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" name="Rectangle 8"/>
          <p:cNvSpPr/>
          <p:nvPr/>
        </p:nvSpPr>
        <p:spPr>
          <a:xfrm>
            <a:off x="-32" y="6498024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428090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8600" y="476672"/>
            <a:ext cx="8686800" cy="131818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800" b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Identify and control Halal Critical Points for the whole Halal </a:t>
            </a:r>
            <a:r>
              <a:rPr lang="en-US" sz="2800" b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chains</a:t>
            </a:r>
            <a:endParaRPr lang="en-US" sz="2800" b="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8600" y="2116559"/>
            <a:ext cx="8686800" cy="4124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 algn="just">
              <a:lnSpc>
                <a:spcPct val="15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2800" b="0" dirty="0">
                <a:latin typeface="Calibri" pitchFamily="34" charset="0"/>
                <a:cs typeface="Calibri" pitchFamily="34" charset="0"/>
              </a:rPr>
              <a:t>Employ only trustworthy Muslims </a:t>
            </a:r>
            <a:r>
              <a:rPr lang="en-US" sz="2800" u="sng" dirty="0">
                <a:latin typeface="Calibri" pitchFamily="34" charset="0"/>
                <a:cs typeface="Calibri" pitchFamily="34" charset="0"/>
              </a:rPr>
              <a:t>in sensitive points</a:t>
            </a:r>
            <a:r>
              <a:rPr lang="en-US" sz="2800" b="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0" dirty="0" smtClean="0">
                <a:latin typeface="Calibri" pitchFamily="34" charset="0"/>
                <a:cs typeface="Calibri" pitchFamily="34" charset="0"/>
              </a:rPr>
              <a:t>for the whole </a:t>
            </a:r>
            <a:r>
              <a:rPr lang="en-US" sz="2800" b="0" dirty="0">
                <a:latin typeface="Calibri" pitchFamily="34" charset="0"/>
                <a:cs typeface="Calibri" pitchFamily="34" charset="0"/>
              </a:rPr>
              <a:t>Halal </a:t>
            </a:r>
            <a:r>
              <a:rPr lang="en-US" sz="2800" b="0" dirty="0" smtClean="0">
                <a:latin typeface="Calibri" pitchFamily="34" charset="0"/>
                <a:cs typeface="Calibri" pitchFamily="34" charset="0"/>
              </a:rPr>
              <a:t>chains especially R&amp;D Halal activities.</a:t>
            </a:r>
            <a:endParaRPr lang="en-US" sz="2800" b="0" dirty="0">
              <a:latin typeface="Calibri" pitchFamily="34" charset="0"/>
              <a:cs typeface="Calibri" pitchFamily="34" charset="0"/>
            </a:endParaRPr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2800" b="0" dirty="0">
                <a:latin typeface="Calibri" pitchFamily="34" charset="0"/>
                <a:cs typeface="Calibri" pitchFamily="34" charset="0"/>
              </a:rPr>
              <a:t>Putting emphasis on safety and hygienic practices is a priority.</a:t>
            </a:r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2800" b="0" dirty="0">
                <a:latin typeface="Calibri" pitchFamily="34" charset="0"/>
                <a:cs typeface="Calibri" pitchFamily="34" charset="0"/>
              </a:rPr>
              <a:t>Any substances causes harm to human being is considered as Haram.</a:t>
            </a:r>
          </a:p>
        </p:txBody>
      </p:sp>
      <p:sp>
        <p:nvSpPr>
          <p:cNvPr id="6" name="Rectangle 5"/>
          <p:cNvSpPr/>
          <p:nvPr/>
        </p:nvSpPr>
        <p:spPr>
          <a:xfrm>
            <a:off x="-32" y="6498024"/>
            <a:ext cx="9180000" cy="36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5629520" y="6498024"/>
            <a:ext cx="1800000" cy="36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Rectangle 7"/>
          <p:cNvSpPr/>
          <p:nvPr/>
        </p:nvSpPr>
        <p:spPr>
          <a:xfrm>
            <a:off x="7415470" y="6498024"/>
            <a:ext cx="1800000" cy="36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" name="Rectangle 8"/>
          <p:cNvSpPr/>
          <p:nvPr/>
        </p:nvSpPr>
        <p:spPr>
          <a:xfrm>
            <a:off x="-32" y="6498024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13926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5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228600" y="381000"/>
            <a:ext cx="8686800" cy="169520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lnSpc>
                <a:spcPct val="20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800" b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No product that 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resemble Haram products </a:t>
            </a:r>
            <a:r>
              <a:rPr lang="en-US" sz="2800" b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will be accepted even if it contain Halal ingredients.</a:t>
            </a: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228600" y="2667000"/>
            <a:ext cx="8686800" cy="2556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 algn="just">
              <a:lnSpc>
                <a:spcPct val="20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2800" b="0" dirty="0">
                <a:latin typeface="Calibri" pitchFamily="34" charset="0"/>
                <a:cs typeface="Calibri" pitchFamily="34" charset="0"/>
              </a:rPr>
              <a:t>Any Halal products that is consumed through the mouth, or used on the skin, or used in brushing the tooth must be 100% free from Haram ingredients.</a:t>
            </a:r>
          </a:p>
        </p:txBody>
      </p:sp>
      <p:sp>
        <p:nvSpPr>
          <p:cNvPr id="6" name="Rectangle 5"/>
          <p:cNvSpPr/>
          <p:nvPr/>
        </p:nvSpPr>
        <p:spPr>
          <a:xfrm>
            <a:off x="-32" y="6498024"/>
            <a:ext cx="9180000" cy="36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5629520" y="6498024"/>
            <a:ext cx="1800000" cy="36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Rectangle 7"/>
          <p:cNvSpPr/>
          <p:nvPr/>
        </p:nvSpPr>
        <p:spPr>
          <a:xfrm>
            <a:off x="7415470" y="6498024"/>
            <a:ext cx="1800000" cy="36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" name="Rectangle 8"/>
          <p:cNvSpPr/>
          <p:nvPr/>
        </p:nvSpPr>
        <p:spPr>
          <a:xfrm>
            <a:off x="-32" y="6498024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80415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228600" y="381000"/>
            <a:ext cx="8686800" cy="169520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lnSpc>
                <a:spcPct val="20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800" b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Halal ingredients must be obtained from trustworthy Halal certification </a:t>
            </a:r>
            <a:r>
              <a:rPr lang="en-US" sz="2800" b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bodies (5F-Halal certified).</a:t>
            </a:r>
            <a:endParaRPr lang="en-US" sz="2800" b="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228600" y="2589213"/>
            <a:ext cx="8686800" cy="2556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 algn="just">
              <a:lnSpc>
                <a:spcPct val="20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2800" b="0" dirty="0" err="1">
                <a:latin typeface="Calibri" pitchFamily="34" charset="0"/>
                <a:cs typeface="Calibri" pitchFamily="34" charset="0"/>
              </a:rPr>
              <a:t>Khamer</a:t>
            </a:r>
            <a:r>
              <a:rPr lang="ar-KW" sz="2800" b="0" dirty="0">
                <a:latin typeface="Calibri" pitchFamily="34" charset="0"/>
                <a:cs typeface="Times New Roman" pitchFamily="18" charset="0"/>
              </a:rPr>
              <a:t>خمر </a:t>
            </a:r>
            <a:r>
              <a:rPr lang="en-US" sz="2800" b="0" dirty="0">
                <a:latin typeface="Calibri" pitchFamily="34" charset="0"/>
                <a:cs typeface="Calibri" pitchFamily="34" charset="0"/>
              </a:rPr>
              <a:t> (wine), alcoholic drinks, their by-products, and industrial ethanol or biologically produced ethanol are all </a:t>
            </a:r>
            <a:r>
              <a:rPr lang="en-US" sz="2800" b="0" dirty="0" err="1">
                <a:latin typeface="Calibri" pitchFamily="34" charset="0"/>
                <a:cs typeface="Calibri" pitchFamily="34" charset="0"/>
              </a:rPr>
              <a:t>Haram</a:t>
            </a:r>
            <a:r>
              <a:rPr lang="en-US" sz="2800" b="0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-32" y="6498024"/>
            <a:ext cx="9180000" cy="36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5629520" y="6498024"/>
            <a:ext cx="1800000" cy="36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Rectangle 7"/>
          <p:cNvSpPr/>
          <p:nvPr/>
        </p:nvSpPr>
        <p:spPr>
          <a:xfrm>
            <a:off x="7415470" y="6498024"/>
            <a:ext cx="1800000" cy="36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" name="Rectangle 8"/>
          <p:cNvSpPr/>
          <p:nvPr/>
        </p:nvSpPr>
        <p:spPr>
          <a:xfrm>
            <a:off x="-32" y="6498024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36167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228600" y="457200"/>
            <a:ext cx="8686800" cy="255698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lnSpc>
                <a:spcPct val="20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800" b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All products that contain ethanol alcohol (intoxicating substance), or produced through the use of ethanol alcohol are Haram.</a:t>
            </a: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228600" y="3668713"/>
            <a:ext cx="8686800" cy="2556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 algn="just">
              <a:lnSpc>
                <a:spcPct val="20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2800" b="0" dirty="0">
                <a:latin typeface="Calibri" pitchFamily="34" charset="0"/>
                <a:cs typeface="Calibri" pitchFamily="34" charset="0"/>
              </a:rPr>
              <a:t>Alcohols must not be used in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processes, production, services and products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or in </a:t>
            </a:r>
            <a:r>
              <a:rPr lang="en-US" sz="2800" b="0" dirty="0" smtClean="0">
                <a:latin typeface="Calibri" pitchFamily="34" charset="0"/>
                <a:cs typeface="Calibri" pitchFamily="34" charset="0"/>
              </a:rPr>
              <a:t>processing </a:t>
            </a:r>
            <a:r>
              <a:rPr lang="en-US" sz="2800" b="0" dirty="0">
                <a:latin typeface="Calibri" pitchFamily="34" charset="0"/>
                <a:cs typeface="Calibri" pitchFamily="34" charset="0"/>
              </a:rPr>
              <a:t>plants in any sanitation procedures.</a:t>
            </a:r>
          </a:p>
        </p:txBody>
      </p:sp>
      <p:sp>
        <p:nvSpPr>
          <p:cNvPr id="6" name="Rectangle 5"/>
          <p:cNvSpPr/>
          <p:nvPr/>
        </p:nvSpPr>
        <p:spPr>
          <a:xfrm>
            <a:off x="-32" y="6498024"/>
            <a:ext cx="9180000" cy="36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5629520" y="6498024"/>
            <a:ext cx="1800000" cy="36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Rectangle 7"/>
          <p:cNvSpPr/>
          <p:nvPr/>
        </p:nvSpPr>
        <p:spPr>
          <a:xfrm>
            <a:off x="7415470" y="6498024"/>
            <a:ext cx="1800000" cy="36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" name="Rectangle 8"/>
          <p:cNvSpPr/>
          <p:nvPr/>
        </p:nvSpPr>
        <p:spPr>
          <a:xfrm>
            <a:off x="-32" y="6498024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55800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228600" y="457200"/>
            <a:ext cx="8686800" cy="255698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lnSpc>
                <a:spcPct val="20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800" b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Cases were alcohol is used in cleaning a second cleaning round is required using non alcoholic cleaning agent.</a:t>
            </a: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228600" y="3671888"/>
            <a:ext cx="8686800" cy="1695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 algn="just">
              <a:lnSpc>
                <a:spcPct val="20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2800" b="0" dirty="0">
                <a:latin typeface="Calibri" pitchFamily="34" charset="0"/>
                <a:cs typeface="Calibri" pitchFamily="34" charset="0"/>
              </a:rPr>
              <a:t>Blood and its by products materialistically are </a:t>
            </a:r>
            <a:r>
              <a:rPr lang="en-US" sz="2800" b="0" dirty="0" smtClean="0">
                <a:latin typeface="Calibri" pitchFamily="34" charset="0"/>
                <a:cs typeface="Calibri" pitchFamily="34" charset="0"/>
              </a:rPr>
              <a:t>Haram and can not be used in culture as well.</a:t>
            </a:r>
            <a:endParaRPr lang="en-US" sz="28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32" y="6498024"/>
            <a:ext cx="9180000" cy="36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5629520" y="6498024"/>
            <a:ext cx="1800000" cy="36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Rectangle 7"/>
          <p:cNvSpPr/>
          <p:nvPr/>
        </p:nvSpPr>
        <p:spPr>
          <a:xfrm>
            <a:off x="7415470" y="6498024"/>
            <a:ext cx="1800000" cy="36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" name="Rectangle 8"/>
          <p:cNvSpPr/>
          <p:nvPr/>
        </p:nvSpPr>
        <p:spPr>
          <a:xfrm>
            <a:off x="-32" y="6498024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86642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228600" y="457200"/>
            <a:ext cx="8686800" cy="255698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lnSpc>
                <a:spcPct val="20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800" b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Any food additives produced from Najis animals, or from Halal animal that are not slaughtered according to Islamic rites are Haram.</a:t>
            </a: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228600" y="3516313"/>
            <a:ext cx="8686800" cy="1695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 algn="just">
              <a:lnSpc>
                <a:spcPct val="20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2800" b="0">
                <a:latin typeface="Calibri" pitchFamily="34" charset="0"/>
                <a:cs typeface="Calibri" pitchFamily="34" charset="0"/>
              </a:rPr>
              <a:t>Genetically modified plants from Haram sources are Haram.</a:t>
            </a:r>
          </a:p>
        </p:txBody>
      </p:sp>
      <p:sp>
        <p:nvSpPr>
          <p:cNvPr id="6" name="Rectangle 5"/>
          <p:cNvSpPr/>
          <p:nvPr/>
        </p:nvSpPr>
        <p:spPr>
          <a:xfrm>
            <a:off x="-32" y="6498024"/>
            <a:ext cx="9180000" cy="36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5629520" y="6498024"/>
            <a:ext cx="1800000" cy="36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Rectangle 7"/>
          <p:cNvSpPr/>
          <p:nvPr/>
        </p:nvSpPr>
        <p:spPr>
          <a:xfrm>
            <a:off x="7415470" y="6498024"/>
            <a:ext cx="1800000" cy="36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" name="Rectangle 8"/>
          <p:cNvSpPr/>
          <p:nvPr/>
        </p:nvSpPr>
        <p:spPr>
          <a:xfrm>
            <a:off x="-32" y="6498024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34009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228600" y="457200"/>
            <a:ext cx="8686800" cy="255698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lnSpc>
                <a:spcPct val="20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800" b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Molds and bacteria used in Halal products must be produced in nutritious media </a:t>
            </a:r>
            <a:r>
              <a:rPr lang="en-US" sz="2800" b="0" u="sng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free from Haram materials</a:t>
            </a:r>
            <a:r>
              <a:rPr lang="en-US" sz="2800" b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and should not harm health. </a:t>
            </a: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228600" y="3879850"/>
            <a:ext cx="8686800" cy="1695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 algn="just">
              <a:lnSpc>
                <a:spcPct val="20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2800" b="0" dirty="0">
                <a:latin typeface="Calibri" pitchFamily="34" charset="0"/>
                <a:cs typeface="Calibri" pitchFamily="34" charset="0"/>
              </a:rPr>
              <a:t>Packed Halal products must be stored in a separate identified area. </a:t>
            </a:r>
          </a:p>
        </p:txBody>
      </p:sp>
      <p:sp>
        <p:nvSpPr>
          <p:cNvPr id="6" name="Rectangle 5"/>
          <p:cNvSpPr/>
          <p:nvPr/>
        </p:nvSpPr>
        <p:spPr>
          <a:xfrm>
            <a:off x="-32" y="6498024"/>
            <a:ext cx="9180000" cy="36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5629520" y="6498024"/>
            <a:ext cx="1800000" cy="36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Rectangle 7"/>
          <p:cNvSpPr/>
          <p:nvPr/>
        </p:nvSpPr>
        <p:spPr>
          <a:xfrm>
            <a:off x="7415470" y="6498024"/>
            <a:ext cx="1800000" cy="36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" name="Rectangle 8"/>
          <p:cNvSpPr/>
          <p:nvPr/>
        </p:nvSpPr>
        <p:spPr>
          <a:xfrm>
            <a:off x="-32" y="6498024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60912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96636"/>
            <a:ext cx="7772400" cy="3204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IN" sz="1800" dirty="0" smtClean="0"/>
              <a:t>" </a:t>
            </a:r>
            <a:r>
              <a:rPr lang="en-IN" sz="1800" i="1" dirty="0" smtClean="0"/>
              <a:t>In The Name of Allah</a:t>
            </a:r>
            <a:r>
              <a:rPr lang="en-IN" sz="1800" dirty="0" smtClean="0"/>
              <a:t>, The Most Beneficent, The Most Merciful"</a:t>
            </a:r>
            <a:r>
              <a:rPr lang="en-IN" dirty="0" smtClean="0"/>
              <a:t> </a:t>
            </a:r>
            <a:br>
              <a:rPr lang="en-IN" dirty="0" smtClean="0"/>
            </a:b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/>
            </a:r>
            <a:b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</a:br>
            <a:r>
              <a:rPr lang="en-US" dirty="0" smtClean="0">
                <a:latin typeface="Century Gothic" pitchFamily="34" charset="0"/>
                <a:cs typeface="Calibri" pitchFamily="34" charset="0"/>
              </a:rPr>
              <a:t>The real Halal 5F-Halal</a:t>
            </a:r>
            <a:br>
              <a:rPr lang="en-US" dirty="0" smtClean="0">
                <a:latin typeface="Century Gothic" pitchFamily="34" charset="0"/>
                <a:cs typeface="Calibri" pitchFamily="34" charset="0"/>
              </a:rPr>
            </a:br>
            <a:r>
              <a:rPr lang="en-US" dirty="0" smtClean="0">
                <a:latin typeface="Century Gothic" pitchFamily="34" charset="0"/>
                <a:cs typeface="Calibri" pitchFamily="34" charset="0"/>
              </a:rPr>
              <a:t/>
            </a:r>
            <a:br>
              <a:rPr lang="en-US" dirty="0" smtClean="0">
                <a:latin typeface="Century Gothic" pitchFamily="34" charset="0"/>
                <a:cs typeface="Calibri" pitchFamily="34" charset="0"/>
              </a:rPr>
            </a:br>
            <a:r>
              <a:rPr lang="en-US" sz="2200" dirty="0" smtClean="0">
                <a:latin typeface="Century Gothic" pitchFamily="34" charset="0"/>
                <a:cs typeface="Calibri" pitchFamily="34" charset="0"/>
              </a:rPr>
              <a:t>By: Dr. Hani M. Al-Mazeedi</a:t>
            </a:r>
            <a:r>
              <a:rPr lang="en-US" dirty="0" smtClean="0">
                <a:latin typeface="Century Gothic" pitchFamily="34" charset="0"/>
                <a:cs typeface="Calibri" pitchFamily="34" charset="0"/>
              </a:rPr>
              <a:t/>
            </a:r>
            <a:br>
              <a:rPr lang="en-US" dirty="0" smtClean="0">
                <a:latin typeface="Century Gothic" pitchFamily="34" charset="0"/>
                <a:cs typeface="Calibri" pitchFamily="34" charset="0"/>
              </a:rPr>
            </a:br>
            <a:endParaRPr lang="en-IN" dirty="0">
              <a:latin typeface="Century Gothic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2" y="6498024"/>
            <a:ext cx="9180000" cy="36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5629520" y="6498024"/>
            <a:ext cx="1800000" cy="36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7415470" y="6498024"/>
            <a:ext cx="1800000" cy="36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-32" y="6498024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228600" y="457200"/>
            <a:ext cx="8686800" cy="25463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lnSpc>
                <a:spcPct val="20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800" b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Necessary steps must be taken to avoid mixing packed Halal </a:t>
            </a:r>
            <a:r>
              <a:rPr lang="en-US" sz="2800" b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ingredients or products </a:t>
            </a:r>
            <a:r>
              <a:rPr lang="en-US" sz="2800" b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with non-Halal packed 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ingredients or </a:t>
            </a:r>
            <a:r>
              <a:rPr lang="en-US" sz="2800" b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products </a:t>
            </a:r>
            <a:r>
              <a:rPr lang="en-US" sz="2800" b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or Haram or Najis materials. </a:t>
            </a: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228600" y="3429000"/>
            <a:ext cx="8686800" cy="1684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 algn="just">
              <a:lnSpc>
                <a:spcPct val="20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2800" b="0" dirty="0">
                <a:latin typeface="Calibri" pitchFamily="34" charset="0"/>
                <a:cs typeface="Calibri" pitchFamily="34" charset="0"/>
              </a:rPr>
              <a:t>Packaging materials should not contain any Haram or Najis materials</a:t>
            </a:r>
          </a:p>
        </p:txBody>
      </p:sp>
      <p:sp>
        <p:nvSpPr>
          <p:cNvPr id="6" name="Rectangle 5"/>
          <p:cNvSpPr/>
          <p:nvPr/>
        </p:nvSpPr>
        <p:spPr>
          <a:xfrm>
            <a:off x="-32" y="6498024"/>
            <a:ext cx="9180000" cy="36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5629520" y="6498024"/>
            <a:ext cx="1800000" cy="36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Rectangle 7"/>
          <p:cNvSpPr/>
          <p:nvPr/>
        </p:nvSpPr>
        <p:spPr>
          <a:xfrm>
            <a:off x="7415470" y="6498024"/>
            <a:ext cx="1800000" cy="36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" name="Rectangle 8"/>
          <p:cNvSpPr/>
          <p:nvPr/>
        </p:nvSpPr>
        <p:spPr>
          <a:xfrm>
            <a:off x="-32" y="6498024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98235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228600" y="457200"/>
            <a:ext cx="8686800" cy="169520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lnSpc>
                <a:spcPct val="20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800" b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Special identification labels must be used on Halal </a:t>
            </a:r>
            <a:r>
              <a:rPr lang="en-US" sz="2800" b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ingredients or products </a:t>
            </a:r>
            <a:r>
              <a:rPr lang="en-US" sz="2800" b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or their storages areas.</a:t>
            </a: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228600" y="2590800"/>
            <a:ext cx="8686800" cy="2633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 algn="just">
              <a:lnSpc>
                <a:spcPct val="20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2800" b="0" dirty="0">
                <a:latin typeface="Calibri" pitchFamily="34" charset="0"/>
                <a:cs typeface="Calibri" pitchFamily="34" charset="0"/>
              </a:rPr>
              <a:t>Feed must be free from Haram  or Najis ingredients.</a:t>
            </a:r>
          </a:p>
          <a:p>
            <a:pPr marL="457200" indent="-457200" algn="just">
              <a:lnSpc>
                <a:spcPct val="20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2800" b="0" dirty="0">
                <a:latin typeface="Calibri" pitchFamily="34" charset="0"/>
                <a:cs typeface="Calibri" pitchFamily="34" charset="0"/>
              </a:rPr>
              <a:t>No Haram tools or non-Halal technologies are allowed in </a:t>
            </a:r>
            <a:r>
              <a:rPr lang="en-US" sz="2800" b="0" dirty="0" smtClean="0">
                <a:latin typeface="Calibri" pitchFamily="34" charset="0"/>
                <a:cs typeface="Calibri" pitchFamily="34" charset="0"/>
              </a:rPr>
              <a:t>R&amp;D or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in </a:t>
            </a:r>
            <a:r>
              <a:rPr lang="en-US" sz="2800" b="0" dirty="0" smtClean="0">
                <a:latin typeface="Calibri" pitchFamily="34" charset="0"/>
                <a:cs typeface="Calibri" pitchFamily="34" charset="0"/>
              </a:rPr>
              <a:t>the </a:t>
            </a:r>
            <a:r>
              <a:rPr lang="en-US" sz="2800" b="0" dirty="0">
                <a:latin typeface="Calibri" pitchFamily="34" charset="0"/>
                <a:cs typeface="Calibri" pitchFamily="34" charset="0"/>
              </a:rPr>
              <a:t>production of Halal products.</a:t>
            </a:r>
          </a:p>
        </p:txBody>
      </p:sp>
      <p:sp>
        <p:nvSpPr>
          <p:cNvPr id="6" name="Rectangle 5"/>
          <p:cNvSpPr/>
          <p:nvPr/>
        </p:nvSpPr>
        <p:spPr>
          <a:xfrm>
            <a:off x="-32" y="6498024"/>
            <a:ext cx="9180000" cy="36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5629520" y="6498024"/>
            <a:ext cx="1800000" cy="36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Rectangle 7"/>
          <p:cNvSpPr/>
          <p:nvPr/>
        </p:nvSpPr>
        <p:spPr>
          <a:xfrm>
            <a:off x="7415470" y="6498024"/>
            <a:ext cx="1800000" cy="36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" name="Rectangle 8"/>
          <p:cNvSpPr/>
          <p:nvPr/>
        </p:nvSpPr>
        <p:spPr>
          <a:xfrm>
            <a:off x="-32" y="6498024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74703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5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228600" y="457200"/>
            <a:ext cx="8686800" cy="255698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lnSpc>
                <a:spcPct val="20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800" b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Dressing operations on animal or bird in slaughterhouses should start only after their complete death.</a:t>
            </a: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228600" y="3429000"/>
            <a:ext cx="8686800" cy="2556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 algn="just">
              <a:lnSpc>
                <a:spcPct val="20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2800" b="0" dirty="0">
                <a:latin typeface="Calibri" pitchFamily="34" charset="0"/>
                <a:cs typeface="Calibri" pitchFamily="34" charset="0"/>
              </a:rPr>
              <a:t>Production </a:t>
            </a:r>
            <a:r>
              <a:rPr lang="en-US" sz="2800" b="0" dirty="0" smtClean="0">
                <a:latin typeface="Calibri" pitchFamily="34" charset="0"/>
                <a:cs typeface="Calibri" pitchFamily="34" charset="0"/>
              </a:rPr>
              <a:t>or R&amp;D activities environment </a:t>
            </a:r>
            <a:r>
              <a:rPr lang="en-US" sz="2800" b="0" dirty="0">
                <a:latin typeface="Calibri" pitchFamily="34" charset="0"/>
                <a:cs typeface="Calibri" pitchFamily="34" charset="0"/>
              </a:rPr>
              <a:t>and internal manufacturing procedures of Halal products must be assessed and verified frequently.</a:t>
            </a:r>
          </a:p>
        </p:txBody>
      </p:sp>
      <p:sp>
        <p:nvSpPr>
          <p:cNvPr id="6" name="Rectangle 5"/>
          <p:cNvSpPr/>
          <p:nvPr/>
        </p:nvSpPr>
        <p:spPr>
          <a:xfrm>
            <a:off x="-32" y="6498024"/>
            <a:ext cx="9180000" cy="36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5629520" y="6498024"/>
            <a:ext cx="1800000" cy="36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Rectangle 7"/>
          <p:cNvSpPr/>
          <p:nvPr/>
        </p:nvSpPr>
        <p:spPr>
          <a:xfrm>
            <a:off x="7415470" y="6498024"/>
            <a:ext cx="1800000" cy="36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" name="Rectangle 8"/>
          <p:cNvSpPr/>
          <p:nvPr/>
        </p:nvSpPr>
        <p:spPr>
          <a:xfrm>
            <a:off x="-32" y="6498024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36602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228600" y="214290"/>
            <a:ext cx="8686800" cy="169520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lnSpc>
                <a:spcPct val="20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800" b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Religious and scientific committees are required in a </a:t>
            </a:r>
            <a:r>
              <a:rPr lang="en-US" sz="2800" b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5F-Halal model.</a:t>
            </a:r>
            <a:endParaRPr lang="en-US" sz="2800" b="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228600" y="2347890"/>
            <a:ext cx="8686800" cy="1695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 algn="just">
              <a:lnSpc>
                <a:spcPct val="20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2800" b="0" dirty="0">
                <a:latin typeface="Calibri" pitchFamily="34" charset="0"/>
                <a:cs typeface="Calibri" pitchFamily="34" charset="0"/>
              </a:rPr>
              <a:t>Never ever give a religious rule on </a:t>
            </a:r>
            <a:r>
              <a:rPr lang="en-US" sz="2800" b="0" dirty="0" err="1">
                <a:latin typeface="Calibri" pitchFamily="34" charset="0"/>
                <a:cs typeface="Calibri" pitchFamily="34" charset="0"/>
              </a:rPr>
              <a:t>Najis</a:t>
            </a:r>
            <a:r>
              <a:rPr lang="en-US" sz="2800" b="0" dirty="0">
                <a:latin typeface="Calibri" pitchFamily="34" charset="0"/>
                <a:cs typeface="Calibri" pitchFamily="34" charset="0"/>
              </a:rPr>
              <a:t> material as becoming Halal based on assumed </a:t>
            </a:r>
            <a:r>
              <a:rPr lang="en-US" sz="2800" b="0" dirty="0" err="1">
                <a:latin typeface="Calibri" pitchFamily="34" charset="0"/>
                <a:cs typeface="Calibri" pitchFamily="34" charset="0"/>
              </a:rPr>
              <a:t>Istihala</a:t>
            </a:r>
            <a:r>
              <a:rPr lang="en-US" sz="2800" b="0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228600" y="4551340"/>
            <a:ext cx="8686800" cy="1695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 algn="just">
              <a:lnSpc>
                <a:spcPct val="20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2800" b="0" dirty="0">
                <a:latin typeface="Calibri" pitchFamily="34" charset="0"/>
                <a:cs typeface="Calibri" pitchFamily="34" charset="0"/>
              </a:rPr>
              <a:t>If the above conditions were applied only then Halal certifications are issued.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32" y="6498024"/>
            <a:ext cx="9180000" cy="36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2" name="Rectangle 11"/>
          <p:cNvSpPr/>
          <p:nvPr/>
        </p:nvSpPr>
        <p:spPr>
          <a:xfrm>
            <a:off x="5629520" y="6498024"/>
            <a:ext cx="1800000" cy="36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3" name="Rectangle 12"/>
          <p:cNvSpPr/>
          <p:nvPr/>
        </p:nvSpPr>
        <p:spPr>
          <a:xfrm>
            <a:off x="7415470" y="6498024"/>
            <a:ext cx="1800000" cy="36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4" name="Rectangle 13"/>
          <p:cNvSpPr/>
          <p:nvPr/>
        </p:nvSpPr>
        <p:spPr>
          <a:xfrm>
            <a:off x="-32" y="6498024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75143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5"/>
          <p:cNvSpPr txBox="1">
            <a:spLocks noChangeArrowheads="1"/>
          </p:cNvSpPr>
          <p:nvPr/>
        </p:nvSpPr>
        <p:spPr bwMode="auto">
          <a:xfrm>
            <a:off x="152400" y="152400"/>
            <a:ext cx="8839200" cy="83343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200000"/>
              </a:lnSpc>
              <a:spcBef>
                <a:spcPct val="50000"/>
              </a:spcBef>
              <a:defRPr/>
            </a:pPr>
            <a:r>
              <a:rPr lang="en-US" sz="2800" b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Most international Halal standards have religious violations </a:t>
            </a:r>
          </a:p>
        </p:txBody>
      </p:sp>
      <p:sp>
        <p:nvSpPr>
          <p:cNvPr id="10" name="Text Box 35"/>
          <p:cNvSpPr txBox="1">
            <a:spLocks noChangeArrowheads="1"/>
          </p:cNvSpPr>
          <p:nvPr/>
        </p:nvSpPr>
        <p:spPr bwMode="auto">
          <a:xfrm>
            <a:off x="152400" y="1299423"/>
            <a:ext cx="8839200" cy="83343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200000"/>
              </a:lnSpc>
              <a:spcBef>
                <a:spcPct val="50000"/>
              </a:spcBef>
              <a:defRPr/>
            </a:pPr>
            <a:r>
              <a:rPr lang="en-US" sz="2800" b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Therefore one must review some of their violated items</a:t>
            </a:r>
          </a:p>
        </p:txBody>
      </p:sp>
      <p:sp>
        <p:nvSpPr>
          <p:cNvPr id="11" name="Text Box 35"/>
          <p:cNvSpPr txBox="1">
            <a:spLocks noChangeArrowheads="1"/>
          </p:cNvSpPr>
          <p:nvPr/>
        </p:nvSpPr>
        <p:spPr bwMode="auto">
          <a:xfrm>
            <a:off x="179512" y="2451551"/>
            <a:ext cx="8839200" cy="83343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200000"/>
              </a:lnSpc>
              <a:spcBef>
                <a:spcPct val="50000"/>
              </a:spcBef>
              <a:defRPr/>
            </a:pPr>
            <a:r>
              <a:rPr lang="en-US" sz="2800" b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5F-Halal model has no religious violation</a:t>
            </a:r>
          </a:p>
        </p:txBody>
      </p:sp>
      <p:sp>
        <p:nvSpPr>
          <p:cNvPr id="12" name="Text Box 35"/>
          <p:cNvSpPr txBox="1">
            <a:spLocks noChangeArrowheads="1"/>
          </p:cNvSpPr>
          <p:nvPr/>
        </p:nvSpPr>
        <p:spPr bwMode="auto">
          <a:xfrm>
            <a:off x="179512" y="3531671"/>
            <a:ext cx="8839200" cy="833433"/>
          </a:xfrm>
          <a:prstGeom prst="rect">
            <a:avLst/>
          </a:prstGeom>
          <a:solidFill>
            <a:schemeClr val="bg1"/>
          </a:solidFill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200000"/>
              </a:lnSpc>
              <a:spcBef>
                <a:spcPct val="50000"/>
              </a:spcBef>
              <a:defRPr/>
            </a:pPr>
            <a:r>
              <a:rPr lang="en-US" sz="2800" b="0" dirty="0" smtClean="0">
                <a:latin typeface="Calibri" pitchFamily="34" charset="0"/>
                <a:cs typeface="Calibri" pitchFamily="34" charset="0"/>
              </a:rPr>
              <a:t>5F-Halal model is a strict Halal </a:t>
            </a:r>
            <a:r>
              <a:rPr lang="en-US" sz="2800" u="sng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standard to be</a:t>
            </a:r>
          </a:p>
        </p:txBody>
      </p:sp>
      <p:sp>
        <p:nvSpPr>
          <p:cNvPr id="6" name="Rectangle 5"/>
          <p:cNvSpPr/>
          <p:nvPr/>
        </p:nvSpPr>
        <p:spPr>
          <a:xfrm>
            <a:off x="-32" y="6498024"/>
            <a:ext cx="9180000" cy="36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Rectangle 7"/>
          <p:cNvSpPr/>
          <p:nvPr/>
        </p:nvSpPr>
        <p:spPr>
          <a:xfrm>
            <a:off x="5629520" y="6498024"/>
            <a:ext cx="1800000" cy="36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" name="Rectangle 8"/>
          <p:cNvSpPr/>
          <p:nvPr/>
        </p:nvSpPr>
        <p:spPr>
          <a:xfrm>
            <a:off x="7415470" y="6498024"/>
            <a:ext cx="1800000" cy="36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3" name="Rectangle 12"/>
          <p:cNvSpPr/>
          <p:nvPr/>
        </p:nvSpPr>
        <p:spPr>
          <a:xfrm>
            <a:off x="-32" y="6498024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48461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4"/>
          <p:cNvSpPr>
            <a:spLocks noChangeArrowheads="1"/>
          </p:cNvSpPr>
          <p:nvPr/>
        </p:nvSpPr>
        <p:spPr bwMode="auto">
          <a:xfrm>
            <a:off x="304800" y="4005064"/>
            <a:ext cx="8382000" cy="26776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762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rtl="1" eaLnBrk="0" hangingPunct="0">
              <a:lnSpc>
                <a:spcPct val="150000"/>
              </a:lnSpc>
              <a:defRPr/>
            </a:pPr>
            <a:r>
              <a:rPr lang="en-US" sz="2800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It must be emphasized that the Halal slogan </a:t>
            </a:r>
          </a:p>
          <a:p>
            <a:pPr algn="ctr" rtl="1" eaLnBrk="0" hangingPunct="0">
              <a:lnSpc>
                <a:spcPct val="150000"/>
              </a:lnSpc>
              <a:defRPr/>
            </a:pPr>
            <a:r>
              <a:rPr lang="en-US" sz="2800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 not just a logo </a:t>
            </a:r>
          </a:p>
          <a:p>
            <a:pPr algn="ctr" rtl="1" eaLnBrk="0" hangingPunct="0">
              <a:lnSpc>
                <a:spcPct val="150000"/>
              </a:lnSpc>
              <a:defRPr/>
            </a:pPr>
            <a:r>
              <a:rPr lang="en-US" sz="2800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but it is </a:t>
            </a:r>
            <a:r>
              <a:rPr lang="en-US" sz="28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Shahada </a:t>
            </a:r>
            <a:endParaRPr lang="en-US" sz="2800" b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1" eaLnBrk="0" hangingPunct="0">
              <a:lnSpc>
                <a:spcPct val="150000"/>
              </a:lnSpc>
              <a:defRPr/>
            </a:pPr>
            <a:r>
              <a:rPr lang="en-US" sz="2800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that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one</a:t>
            </a:r>
            <a:r>
              <a:rPr lang="en-US" sz="28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will be accounted on the day of judgment.</a:t>
            </a:r>
            <a:endParaRPr lang="ar-KW" sz="2800" b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"/>
            <a:ext cx="5486400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2578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81000" y="476672"/>
            <a:ext cx="8191500" cy="523875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Conclusions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81000" y="1124372"/>
            <a:ext cx="8191500" cy="13176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20000"/>
              </a:spcBef>
              <a:buFontTx/>
              <a:buAutoNum type="arabicPeriod"/>
              <a:defRPr/>
            </a:pPr>
            <a:r>
              <a:rPr lang="en-US" sz="2800" b="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0" dirty="0" smtClean="0">
                <a:latin typeface="Calibri" pitchFamily="34" charset="0"/>
                <a:cs typeface="Calibri" pitchFamily="34" charset="0"/>
              </a:rPr>
              <a:t>The real Halal model must </a:t>
            </a:r>
            <a:r>
              <a:rPr lang="en-US" sz="2800" b="0" dirty="0">
                <a:latin typeface="Calibri" pitchFamily="34" charset="0"/>
                <a:cs typeface="Calibri" pitchFamily="34" charset="0"/>
              </a:rPr>
              <a:t>be based on strict religious </a:t>
            </a:r>
            <a:r>
              <a:rPr lang="en-US" sz="2800" b="0" dirty="0" smtClean="0">
                <a:latin typeface="Calibri" pitchFamily="34" charset="0"/>
                <a:cs typeface="Calibri" pitchFamily="34" charset="0"/>
              </a:rPr>
              <a:t>Islamic verdicts  to </a:t>
            </a:r>
            <a:r>
              <a:rPr lang="en-US" sz="2800" b="0" dirty="0">
                <a:latin typeface="Calibri" pitchFamily="34" charset="0"/>
                <a:cs typeface="Calibri" pitchFamily="34" charset="0"/>
              </a:rPr>
              <a:t>ensure Halal validity.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81000" y="2780928"/>
            <a:ext cx="8191500" cy="13181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800" dirty="0" smtClean="0">
                <a:cs typeface="Calibri" pitchFamily="34" charset="0"/>
              </a:rPr>
              <a:t>2. </a:t>
            </a:r>
            <a:r>
              <a:rPr lang="en-US" sz="2800" dirty="0">
                <a:cs typeface="Calibri" pitchFamily="34" charset="0"/>
              </a:rPr>
              <a:t>Innovations must be introduced to the Halal industry in order to fulfill Halal requirements.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81000" y="4343623"/>
            <a:ext cx="8191500" cy="13176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800" b="0" dirty="0">
                <a:latin typeface="Calibri" pitchFamily="34" charset="0"/>
                <a:cs typeface="Calibri" pitchFamily="34" charset="0"/>
              </a:rPr>
              <a:t>3. Training of Halal </a:t>
            </a:r>
            <a:r>
              <a:rPr lang="en-US" sz="2800" b="0" dirty="0" smtClean="0">
                <a:latin typeface="Calibri" pitchFamily="34" charset="0"/>
                <a:cs typeface="Calibri" pitchFamily="34" charset="0"/>
              </a:rPr>
              <a:t>stakeholders and their employees is a key factor </a:t>
            </a:r>
            <a:r>
              <a:rPr lang="en-US" sz="2800" b="0" dirty="0">
                <a:latin typeface="Calibri" pitchFamily="34" charset="0"/>
                <a:cs typeface="Calibri" pitchFamily="34" charset="0"/>
              </a:rPr>
              <a:t>in Halal assurance.</a:t>
            </a:r>
          </a:p>
        </p:txBody>
      </p:sp>
      <p:sp>
        <p:nvSpPr>
          <p:cNvPr id="6" name="Rectangle 5"/>
          <p:cNvSpPr/>
          <p:nvPr/>
        </p:nvSpPr>
        <p:spPr>
          <a:xfrm>
            <a:off x="-32" y="6498024"/>
            <a:ext cx="9180000" cy="36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0" name="Rectangle 9"/>
          <p:cNvSpPr/>
          <p:nvPr/>
        </p:nvSpPr>
        <p:spPr>
          <a:xfrm>
            <a:off x="5629520" y="6498024"/>
            <a:ext cx="1800000" cy="36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1" name="Rectangle 10"/>
          <p:cNvSpPr/>
          <p:nvPr/>
        </p:nvSpPr>
        <p:spPr>
          <a:xfrm>
            <a:off x="7415470" y="6498024"/>
            <a:ext cx="1800000" cy="36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2" name="Rectangle 11"/>
          <p:cNvSpPr/>
          <p:nvPr/>
        </p:nvSpPr>
        <p:spPr>
          <a:xfrm>
            <a:off x="-32" y="6498024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84790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81000" y="548680"/>
            <a:ext cx="8191500" cy="19645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800" dirty="0" smtClean="0">
                <a:cs typeface="Calibri" pitchFamily="34" charset="0"/>
              </a:rPr>
              <a:t>4. Importation </a:t>
            </a:r>
            <a:r>
              <a:rPr lang="en-US" sz="2800" dirty="0">
                <a:cs typeface="Calibri" pitchFamily="34" charset="0"/>
              </a:rPr>
              <a:t>of Halal products can be guaranteed to be pure 100% Halal if imported from Muslim countries strict on Halal (e.g. 5F-Halal). </a:t>
            </a:r>
          </a:p>
        </p:txBody>
      </p:sp>
      <p:sp>
        <p:nvSpPr>
          <p:cNvPr id="3" name="Rectangle 2"/>
          <p:cNvSpPr/>
          <p:nvPr/>
        </p:nvSpPr>
        <p:spPr>
          <a:xfrm>
            <a:off x="-32" y="6498024"/>
            <a:ext cx="9180000" cy="36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5629520" y="6498024"/>
            <a:ext cx="1800000" cy="36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7415470" y="6498024"/>
            <a:ext cx="1800000" cy="36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-32" y="6498024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45446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81000" y="260648"/>
            <a:ext cx="8191500" cy="523875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Recommendations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81000" y="908348"/>
            <a:ext cx="8191500" cy="19637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charset="0"/>
              <a:buAutoNum type="arabicPeriod"/>
              <a:defRPr/>
            </a:pPr>
            <a:r>
              <a:rPr lang="en-US" sz="2800" b="0" dirty="0">
                <a:latin typeface="Calibri" pitchFamily="34" charset="0"/>
                <a:cs typeface="Calibri" pitchFamily="34" charset="0"/>
              </a:rPr>
              <a:t>Muslim Countries should be firm </a:t>
            </a:r>
            <a:r>
              <a:rPr lang="en-US" sz="2800" b="0" dirty="0" smtClean="0">
                <a:latin typeface="Calibri" pitchFamily="34" charset="0"/>
                <a:cs typeface="Calibri" pitchFamily="34" charset="0"/>
              </a:rPr>
              <a:t>on </a:t>
            </a:r>
            <a:r>
              <a:rPr lang="en-US" sz="2800" b="0" dirty="0">
                <a:latin typeface="Calibri" pitchFamily="34" charset="0"/>
                <a:cs typeface="Calibri" pitchFamily="34" charset="0"/>
              </a:rPr>
              <a:t>the application of their Halal regulations on imported products from non-Muslim countries.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81000" y="3284984"/>
            <a:ext cx="8191500" cy="26108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2800" b="0" dirty="0">
                <a:latin typeface="Calibri" pitchFamily="34" charset="0"/>
                <a:cs typeface="Calibri" pitchFamily="34" charset="0"/>
              </a:rPr>
              <a:t>2. Routine visits to Halal products plants </a:t>
            </a:r>
            <a:r>
              <a:rPr lang="en-US" sz="2800" b="0" dirty="0" smtClean="0">
                <a:latin typeface="Calibri" pitchFamily="34" charset="0"/>
                <a:cs typeface="Calibri" pitchFamily="34" charset="0"/>
              </a:rPr>
              <a:t>and R&amp;D centers in </a:t>
            </a:r>
            <a:r>
              <a:rPr lang="en-US" sz="2800" b="0" dirty="0">
                <a:latin typeface="Calibri" pitchFamily="34" charset="0"/>
                <a:cs typeface="Calibri" pitchFamily="34" charset="0"/>
              </a:rPr>
              <a:t>non-Muslim countries is of great important to ensure </a:t>
            </a:r>
            <a:r>
              <a:rPr lang="en-US" sz="2800" b="0" dirty="0" smtClean="0">
                <a:latin typeface="Calibri" pitchFamily="34" charset="0"/>
                <a:cs typeface="Calibri" pitchFamily="34" charset="0"/>
              </a:rPr>
              <a:t>outsourcing of new innovations and implementation </a:t>
            </a:r>
            <a:r>
              <a:rPr lang="en-US" sz="2800" b="0" dirty="0">
                <a:latin typeface="Calibri" pitchFamily="34" charset="0"/>
                <a:cs typeface="Calibri" pitchFamily="34" charset="0"/>
              </a:rPr>
              <a:t>of </a:t>
            </a:r>
            <a:r>
              <a:rPr lang="en-US" sz="2800" b="0" dirty="0" smtClean="0">
                <a:latin typeface="Calibri" pitchFamily="34" charset="0"/>
                <a:cs typeface="Calibri" pitchFamily="34" charset="0"/>
              </a:rPr>
              <a:t>strict Halal regulations.</a:t>
            </a:r>
            <a:endParaRPr lang="en-US" sz="28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32" y="6498024"/>
            <a:ext cx="9180000" cy="36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Rectangle 7"/>
          <p:cNvSpPr/>
          <p:nvPr/>
        </p:nvSpPr>
        <p:spPr>
          <a:xfrm>
            <a:off x="5629520" y="6498024"/>
            <a:ext cx="1800000" cy="36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" name="Rectangle 8"/>
          <p:cNvSpPr/>
          <p:nvPr/>
        </p:nvSpPr>
        <p:spPr>
          <a:xfrm>
            <a:off x="7415470" y="6498024"/>
            <a:ext cx="1800000" cy="36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0" name="Rectangle 9"/>
          <p:cNvSpPr/>
          <p:nvPr/>
        </p:nvSpPr>
        <p:spPr>
          <a:xfrm>
            <a:off x="-32" y="6498024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86114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81000" y="476672"/>
            <a:ext cx="8191500" cy="25569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just">
              <a:lnSpc>
                <a:spcPct val="200000"/>
              </a:lnSpc>
              <a:defRPr/>
            </a:pPr>
            <a:r>
              <a:rPr lang="en-US" sz="2800" b="0" dirty="0">
                <a:latin typeface="Calibri" pitchFamily="34" charset="0"/>
                <a:cs typeface="Calibri" pitchFamily="34" charset="0"/>
              </a:rPr>
              <a:t>3. Establishment of Halal Authority that will institutionalize Halal and centralize its Halal control is a solution to Halal constrains.</a:t>
            </a:r>
          </a:p>
        </p:txBody>
      </p:sp>
      <p:sp>
        <p:nvSpPr>
          <p:cNvPr id="3" name="Rectangle 2"/>
          <p:cNvSpPr/>
          <p:nvPr/>
        </p:nvSpPr>
        <p:spPr>
          <a:xfrm>
            <a:off x="-32" y="6498024"/>
            <a:ext cx="9180000" cy="36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5629520" y="6498024"/>
            <a:ext cx="1800000" cy="36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7415470" y="6498024"/>
            <a:ext cx="1800000" cy="36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-32" y="6498024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2264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14400" y="548680"/>
            <a:ext cx="74676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200" b="0" dirty="0">
                <a:latin typeface="Calibri" pitchFamily="34" charset="0"/>
                <a:cs typeface="Calibri" pitchFamily="34" charset="0"/>
              </a:rPr>
              <a:t>Opening message is that </a:t>
            </a:r>
            <a:r>
              <a:rPr lang="en-US" sz="3200" b="0" dirty="0" smtClean="0">
                <a:latin typeface="Calibri" pitchFamily="34" charset="0"/>
                <a:cs typeface="Calibri" pitchFamily="34" charset="0"/>
              </a:rPr>
              <a:t>ingredient 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t</a:t>
            </a:r>
            <a:r>
              <a:rPr lang="en-US" sz="3200" b="0" dirty="0" smtClean="0">
                <a:latin typeface="Calibri" pitchFamily="34" charset="0"/>
                <a:cs typeface="Calibri" pitchFamily="34" charset="0"/>
              </a:rPr>
              <a:t>echnology </a:t>
            </a:r>
            <a:r>
              <a:rPr lang="en-US" sz="3200" b="0" dirty="0">
                <a:latin typeface="Calibri" pitchFamily="34" charset="0"/>
                <a:cs typeface="Calibri" pitchFamily="34" charset="0"/>
              </a:rPr>
              <a:t>has become a complex complicated field </a:t>
            </a:r>
            <a:r>
              <a:rPr lang="en-US" sz="3200" b="0" dirty="0" smtClean="0">
                <a:latin typeface="Calibri" pitchFamily="34" charset="0"/>
                <a:cs typeface="Calibri" pitchFamily="34" charset="0"/>
              </a:rPr>
              <a:t>beyond </a:t>
            </a:r>
            <a:r>
              <a:rPr lang="en-US" sz="3200" b="0" dirty="0">
                <a:latin typeface="Calibri" pitchFamily="34" charset="0"/>
                <a:cs typeface="Calibri" pitchFamily="34" charset="0"/>
              </a:rPr>
              <a:t>the </a:t>
            </a:r>
            <a:r>
              <a:rPr lang="en-US" sz="3200" b="0" dirty="0" smtClean="0">
                <a:latin typeface="Calibri" pitchFamily="34" charset="0"/>
                <a:cs typeface="Calibri" pitchFamily="34" charset="0"/>
              </a:rPr>
              <a:t>perception </a:t>
            </a:r>
            <a:r>
              <a:rPr lang="en-US" sz="3200" b="0" dirty="0">
                <a:latin typeface="Calibri" pitchFamily="34" charset="0"/>
                <a:cs typeface="Calibri" pitchFamily="34" charset="0"/>
              </a:rPr>
              <a:t>of an </a:t>
            </a:r>
            <a:r>
              <a:rPr lang="en-US" sz="3200" b="0" dirty="0" smtClean="0">
                <a:latin typeface="Calibri" pitchFamily="34" charset="0"/>
                <a:cs typeface="Calibri" pitchFamily="34" charset="0"/>
              </a:rPr>
              <a:t>average </a:t>
            </a:r>
            <a:r>
              <a:rPr lang="en-US" sz="3200" b="0" dirty="0">
                <a:latin typeface="Calibri" pitchFamily="34" charset="0"/>
                <a:cs typeface="Calibri" pitchFamily="34" charset="0"/>
              </a:rPr>
              <a:t>Consumer</a:t>
            </a:r>
          </a:p>
          <a:p>
            <a:pPr algn="ctr"/>
            <a:r>
              <a:rPr lang="en-US" sz="1000" dirty="0">
                <a:latin typeface="Calibri" pitchFamily="34" charset="0"/>
                <a:ea typeface="MS PGothic" pitchFamily="34" charset="-128"/>
                <a:cs typeface="Calibri" pitchFamily="34" charset="0"/>
              </a:rPr>
              <a:t>Dr. Muhammad Munir Chaudry</a:t>
            </a:r>
          </a:p>
          <a:p>
            <a:pPr algn="ctr"/>
            <a:r>
              <a:rPr lang="en-US" sz="1000" dirty="0">
                <a:latin typeface="Calibri" pitchFamily="34" charset="0"/>
                <a:ea typeface="MS PGothic" pitchFamily="34" charset="-128"/>
                <a:cs typeface="Calibri" pitchFamily="34" charset="0"/>
              </a:rPr>
              <a:t>President, Islamic Food &amp; Nutrition Council of America (IFANCA)</a:t>
            </a:r>
          </a:p>
          <a:p>
            <a:pPr algn="ctr"/>
            <a:r>
              <a:rPr lang="en-US" sz="1000" dirty="0">
                <a:latin typeface="Calibri" pitchFamily="34" charset="0"/>
                <a:cs typeface="Calibri" pitchFamily="34" charset="0"/>
              </a:rPr>
              <a:t>Dr. Hani Mansour Al-Mazeedi</a:t>
            </a:r>
          </a:p>
          <a:p>
            <a:pPr algn="ctr"/>
            <a:r>
              <a:rPr lang="en-US" sz="1000" b="0" dirty="0">
                <a:latin typeface="Calibri" pitchFamily="34" charset="0"/>
                <a:cs typeface="Calibri" pitchFamily="34" charset="0"/>
              </a:rPr>
              <a:t>Researcher, Kuwait Institute for Scientific Research - State of Kuwait</a:t>
            </a:r>
          </a:p>
          <a:p>
            <a:pPr algn="ctr"/>
            <a:endParaRPr lang="en-US" sz="1000" dirty="0">
              <a:latin typeface="Calibri" pitchFamily="34" charset="0"/>
              <a:cs typeface="Calibri" pitchFamily="34" charset="0"/>
            </a:endParaRPr>
          </a:p>
          <a:p>
            <a:pPr algn="ctr"/>
            <a:endParaRPr lang="en-US" sz="1000" dirty="0">
              <a:latin typeface="Calibri" pitchFamily="34" charset="0"/>
              <a:cs typeface="Calibri" pitchFamily="34" charset="0"/>
            </a:endParaRPr>
          </a:p>
          <a:p>
            <a:pPr algn="ctr"/>
            <a:endParaRPr lang="en-US" sz="1000" dirty="0"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200000"/>
              </a:lnSpc>
            </a:pPr>
            <a:endParaRPr lang="en-US" sz="32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32" y="6498024"/>
            <a:ext cx="9180000" cy="36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5629520" y="6498024"/>
            <a:ext cx="1800000" cy="36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7415470" y="6498024"/>
            <a:ext cx="1800000" cy="36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Rectangle 7"/>
          <p:cNvSpPr/>
          <p:nvPr/>
        </p:nvSpPr>
        <p:spPr>
          <a:xfrm>
            <a:off x="-32" y="6498024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66425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81000" y="188640"/>
            <a:ext cx="8191500" cy="523875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Finally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81000" y="836340"/>
            <a:ext cx="8191500" cy="34178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just">
              <a:lnSpc>
                <a:spcPct val="200000"/>
              </a:lnSpc>
              <a:defRPr/>
            </a:pPr>
            <a:r>
              <a:rPr lang="en-US" sz="2800" b="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Muslim consumers have the right to be ensured that what they pay for and what they eat is 100% pure Halal, this task is the responsibility of the regulators in importing countries.</a:t>
            </a:r>
            <a:endParaRPr lang="en-US" sz="28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32" y="6498024"/>
            <a:ext cx="9180000" cy="36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5629520" y="6498024"/>
            <a:ext cx="1800000" cy="36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Rectangle 7"/>
          <p:cNvSpPr/>
          <p:nvPr/>
        </p:nvSpPr>
        <p:spPr>
          <a:xfrm>
            <a:off x="7415470" y="6498024"/>
            <a:ext cx="1800000" cy="36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" name="Rectangle 8"/>
          <p:cNvSpPr/>
          <p:nvPr/>
        </p:nvSpPr>
        <p:spPr>
          <a:xfrm>
            <a:off x="-32" y="6498024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88037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52400" y="1143000"/>
            <a:ext cx="4114800" cy="95410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rtl="1">
              <a:defRPr/>
            </a:pPr>
            <a:r>
              <a:rPr lang="ar-SA" sz="2800" dirty="0">
                <a:latin typeface="Times New Roman" pitchFamily="18" charset="0"/>
                <a:cs typeface="Simplified Arabic" pitchFamily="2" charset="-78"/>
              </a:rPr>
              <a:t>سبحنك اللهم وبحمدك أشهد أن لا إله إلا أنت، أستغفرك وأتوب إليك</a:t>
            </a:r>
            <a:endParaRPr lang="en-US" sz="2800" dirty="0">
              <a:latin typeface="Times New Roman" pitchFamily="18" charset="0"/>
              <a:cs typeface="Simplified Arabic" pitchFamily="2" charset="-78"/>
            </a:endParaRPr>
          </a:p>
        </p:txBody>
      </p:sp>
      <p:sp>
        <p:nvSpPr>
          <p:cNvPr id="5" name="Text Box 70"/>
          <p:cNvSpPr txBox="1">
            <a:spLocks noChangeArrowheads="1"/>
          </p:cNvSpPr>
          <p:nvPr/>
        </p:nvSpPr>
        <p:spPr bwMode="auto">
          <a:xfrm>
            <a:off x="152400" y="2438400"/>
            <a:ext cx="4191000" cy="1077218"/>
          </a:xfrm>
          <a:prstGeom prst="rect">
            <a:avLst/>
          </a:prstGeom>
          <a:solidFill>
            <a:srgbClr val="FFFFCC"/>
          </a:solidFill>
          <a:ln w="2540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mazeedi@hotmail.com</a:t>
            </a:r>
            <a:endParaRPr lang="en-US" sz="3200" b="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Mobile 0096597498500</a:t>
            </a:r>
            <a:endParaRPr lang="en-US" sz="3200" b="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7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5448300" cy="6845300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79"/>
          <p:cNvSpPr txBox="1">
            <a:spLocks noChangeArrowheads="1"/>
          </p:cNvSpPr>
          <p:nvPr/>
        </p:nvSpPr>
        <p:spPr bwMode="auto">
          <a:xfrm>
            <a:off x="76200" y="3741018"/>
            <a:ext cx="4267200" cy="1200150"/>
          </a:xfrm>
          <a:prstGeom prst="rect">
            <a:avLst/>
          </a:prstGeom>
          <a:solidFill>
            <a:srgbClr val="FFFFCC"/>
          </a:solidFill>
          <a:ln w="762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Dr. Hani Mansour Al- Mazeedi</a:t>
            </a:r>
          </a:p>
          <a:p>
            <a:pPr algn="ctr">
              <a:defRPr/>
            </a:pP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With brother Amjad Mahboob in Australia in 1981</a:t>
            </a:r>
          </a:p>
        </p:txBody>
      </p:sp>
      <p:sp>
        <p:nvSpPr>
          <p:cNvPr id="8" name="Rectangle 7"/>
          <p:cNvSpPr/>
          <p:nvPr/>
        </p:nvSpPr>
        <p:spPr>
          <a:xfrm>
            <a:off x="-32" y="6498024"/>
            <a:ext cx="9180000" cy="36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" name="Rectangle 8"/>
          <p:cNvSpPr/>
          <p:nvPr/>
        </p:nvSpPr>
        <p:spPr>
          <a:xfrm>
            <a:off x="5629520" y="6498024"/>
            <a:ext cx="1800000" cy="36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0" name="Rectangle 9"/>
          <p:cNvSpPr/>
          <p:nvPr/>
        </p:nvSpPr>
        <p:spPr>
          <a:xfrm>
            <a:off x="7415470" y="6498024"/>
            <a:ext cx="1800000" cy="36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1" name="Rectangle 10"/>
          <p:cNvSpPr/>
          <p:nvPr/>
        </p:nvSpPr>
        <p:spPr>
          <a:xfrm>
            <a:off x="-32" y="6498024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25788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648200" y="76200"/>
            <a:ext cx="4419600" cy="647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rtl="1" eaLnBrk="1" hangingPunct="1">
              <a:spcBef>
                <a:spcPts val="600"/>
              </a:spcBef>
            </a:pPr>
            <a:r>
              <a:rPr lang="ar-SA" sz="1200" b="0" u="sng" dirty="0">
                <a:latin typeface="Simplified Arabic" pitchFamily="18" charset="-78"/>
                <a:cs typeface="Simplified Arabic" pitchFamily="18" charset="-78"/>
              </a:rPr>
              <a:t>13- فريق صياغة الدليل:</a:t>
            </a:r>
            <a:endParaRPr lang="ar-KW" sz="1200" b="0" u="sng" dirty="0">
              <a:latin typeface="Simplified Arabic" pitchFamily="18" charset="-78"/>
              <a:cs typeface="Simplified Arabic" pitchFamily="18" charset="-78"/>
            </a:endParaRPr>
          </a:p>
          <a:p>
            <a:pPr algn="just" rtl="1" eaLnBrk="1" hangingPunct="1">
              <a:spcBef>
                <a:spcPts val="600"/>
              </a:spcBef>
            </a:pPr>
            <a:r>
              <a:rPr lang="ar-SA" sz="1200" dirty="0">
                <a:latin typeface="Simplified Arabic" pitchFamily="18" charset="-78"/>
                <a:cs typeface="Simplified Arabic" pitchFamily="18" charset="-78"/>
              </a:rPr>
              <a:t>أ. م. مريم عبد اللطيف، جامعة صباح الماليزية، ماليزيا. </a:t>
            </a:r>
            <a:endParaRPr lang="en-US" sz="1200" dirty="0">
              <a:latin typeface="Simplified Arabic" pitchFamily="18" charset="-78"/>
              <a:cs typeface="Simplified Arabic" pitchFamily="18" charset="-78"/>
            </a:endParaRPr>
          </a:p>
          <a:p>
            <a:pPr algn="just" rtl="1" eaLnBrk="1" hangingPunct="1">
              <a:spcBef>
                <a:spcPts val="600"/>
              </a:spcBef>
            </a:pPr>
            <a:r>
              <a:rPr lang="ar-SA" sz="1200" dirty="0">
                <a:latin typeface="Simplified Arabic" pitchFamily="18" charset="-78"/>
                <a:cs typeface="Simplified Arabic" pitchFamily="18" charset="-78"/>
              </a:rPr>
              <a:t>د. شحيمي مصطفى، نائب المدير، جامعة بوترا، ماليزيا.</a:t>
            </a:r>
            <a:endParaRPr lang="en-US" sz="1200" dirty="0">
              <a:latin typeface="Simplified Arabic" pitchFamily="18" charset="-78"/>
              <a:cs typeface="Simplified Arabic" pitchFamily="18" charset="-78"/>
            </a:endParaRPr>
          </a:p>
          <a:p>
            <a:pPr algn="just" rtl="1" eaLnBrk="1" hangingPunct="1">
              <a:spcBef>
                <a:spcPts val="600"/>
              </a:spcBef>
            </a:pPr>
            <a:r>
              <a:rPr lang="ar-SA" sz="1200" dirty="0">
                <a:latin typeface="Simplified Arabic" pitchFamily="18" charset="-78"/>
                <a:cs typeface="Simplified Arabic" pitchFamily="18" charset="-78"/>
              </a:rPr>
              <a:t>د. محمد أحمد القريشي، أستاذ جامعي، دائرة الشؤون الإسلامية، دبي، الإمارات العربية المتحدة.</a:t>
            </a:r>
            <a:endParaRPr lang="en-US" sz="1200" dirty="0">
              <a:latin typeface="Simplified Arabic" pitchFamily="18" charset="-78"/>
              <a:cs typeface="Simplified Arabic" pitchFamily="18" charset="-78"/>
            </a:endParaRPr>
          </a:p>
          <a:p>
            <a:pPr algn="just" rtl="1" eaLnBrk="1" hangingPunct="1">
              <a:spcBef>
                <a:spcPts val="600"/>
              </a:spcBef>
            </a:pPr>
            <a:r>
              <a:rPr lang="ar-SA" sz="1200" b="0" dirty="0">
                <a:latin typeface="Simplified Arabic" pitchFamily="18" charset="-78"/>
                <a:cs typeface="Simplified Arabic" pitchFamily="18" charset="-78"/>
              </a:rPr>
              <a:t>د. عبد القاهر قمر، مجمع الفقه الإسلامي الدولي </a:t>
            </a:r>
            <a:r>
              <a:rPr lang="en-US" sz="1200" dirty="0">
                <a:latin typeface="Simplified Arabic" pitchFamily="18" charset="-78"/>
                <a:cs typeface="Simplified Arabic" pitchFamily="18" charset="-78"/>
              </a:rPr>
              <a:t>IIFA</a:t>
            </a:r>
            <a:r>
              <a:rPr lang="ar-SA" sz="1200" b="0" dirty="0">
                <a:latin typeface="Simplified Arabic" pitchFamily="18" charset="-78"/>
                <a:cs typeface="Simplified Arabic" pitchFamily="18" charset="-78"/>
              </a:rPr>
              <a:t>.</a:t>
            </a:r>
            <a:endParaRPr lang="en-US" sz="1200" dirty="0">
              <a:latin typeface="Simplified Arabic" pitchFamily="18" charset="-78"/>
              <a:cs typeface="Simplified Arabic" pitchFamily="18" charset="-78"/>
            </a:endParaRPr>
          </a:p>
          <a:p>
            <a:pPr algn="just" rtl="1" eaLnBrk="1" hangingPunct="1">
              <a:spcBef>
                <a:spcPts val="600"/>
              </a:spcBef>
            </a:pPr>
            <a:r>
              <a:rPr lang="ar-SA" sz="1200" b="0" dirty="0">
                <a:latin typeface="Simplified Arabic" pitchFamily="18" charset="-78"/>
                <a:cs typeface="Simplified Arabic" pitchFamily="18" charset="-78"/>
              </a:rPr>
              <a:t>مفتي محمد زبير بت، لجنة متابعة الحلال، المملكة المتحدة.</a:t>
            </a:r>
            <a:endParaRPr lang="en-US" sz="1200" dirty="0">
              <a:latin typeface="Simplified Arabic" pitchFamily="18" charset="-78"/>
              <a:cs typeface="Simplified Arabic" pitchFamily="18" charset="-78"/>
            </a:endParaRPr>
          </a:p>
          <a:p>
            <a:pPr algn="just" rtl="1" eaLnBrk="1" hangingPunct="1">
              <a:spcBef>
                <a:spcPts val="600"/>
              </a:spcBef>
            </a:pPr>
            <a:r>
              <a:rPr lang="ar-SA" sz="1200" dirty="0">
                <a:latin typeface="Simplified Arabic" pitchFamily="18" charset="-78"/>
                <a:cs typeface="Simplified Arabic" pitchFamily="18" charset="-78"/>
              </a:rPr>
              <a:t>الشيخ د. أمير زيدان، النمسا.</a:t>
            </a:r>
            <a:endParaRPr lang="en-US" sz="1200" dirty="0">
              <a:latin typeface="Simplified Arabic" pitchFamily="18" charset="-78"/>
              <a:cs typeface="Simplified Arabic" pitchFamily="18" charset="-78"/>
            </a:endParaRPr>
          </a:p>
          <a:p>
            <a:pPr algn="just" rtl="1" eaLnBrk="1" hangingPunct="1">
              <a:spcBef>
                <a:spcPts val="600"/>
              </a:spcBef>
            </a:pPr>
            <a:r>
              <a:rPr lang="ar-SA" sz="1200" dirty="0">
                <a:latin typeface="Simplified Arabic" pitchFamily="18" charset="-78"/>
                <a:cs typeface="Simplified Arabic" pitchFamily="18" charset="-78"/>
              </a:rPr>
              <a:t>مولانا سعيد نفلاخي، هيئة الحلال الوطنية لجنوب إفريقيا </a:t>
            </a:r>
            <a:r>
              <a:rPr lang="en-US" sz="1200" dirty="0">
                <a:latin typeface="Simplified Arabic" pitchFamily="18" charset="-78"/>
                <a:cs typeface="Simplified Arabic" pitchFamily="18" charset="-78"/>
              </a:rPr>
              <a:t>SANHA</a:t>
            </a:r>
            <a:r>
              <a:rPr lang="ar-SA" sz="1200" dirty="0">
                <a:latin typeface="Simplified Arabic" pitchFamily="18" charset="-78"/>
                <a:cs typeface="Simplified Arabic" pitchFamily="18" charset="-78"/>
              </a:rPr>
              <a:t>.</a:t>
            </a:r>
            <a:endParaRPr lang="en-US" sz="1200" dirty="0">
              <a:latin typeface="Simplified Arabic" pitchFamily="18" charset="-78"/>
              <a:cs typeface="Simplified Arabic" pitchFamily="18" charset="-78"/>
            </a:endParaRPr>
          </a:p>
          <a:p>
            <a:pPr algn="just" rtl="1" eaLnBrk="1" hangingPunct="1">
              <a:spcBef>
                <a:spcPts val="600"/>
              </a:spcBef>
            </a:pPr>
            <a:r>
              <a:rPr lang="ar-SA" sz="1200" b="0" dirty="0">
                <a:latin typeface="Simplified Arabic" pitchFamily="18" charset="-78"/>
                <a:cs typeface="Simplified Arabic" pitchFamily="18" charset="-78"/>
              </a:rPr>
              <a:t>أ. عائدة قادر غانم، باحثة في الفقه والتشريع وأصوله، جامعة القدس.</a:t>
            </a:r>
            <a:endParaRPr lang="en-US" sz="1200" dirty="0">
              <a:latin typeface="Simplified Arabic" pitchFamily="18" charset="-78"/>
              <a:cs typeface="Simplified Arabic" pitchFamily="18" charset="-78"/>
            </a:endParaRPr>
          </a:p>
          <a:p>
            <a:pPr algn="just" rtl="1" eaLnBrk="1" hangingPunct="1">
              <a:spcBef>
                <a:spcPts val="600"/>
              </a:spcBef>
            </a:pPr>
            <a:r>
              <a:rPr lang="ar-SA" sz="1200" dirty="0">
                <a:latin typeface="Simplified Arabic" pitchFamily="18" charset="-78"/>
                <a:cs typeface="Simplified Arabic" pitchFamily="18" charset="-78"/>
              </a:rPr>
              <a:t>حنان رزقي بيزيت، أسيدكوم لحماية المستهلك المسلم </a:t>
            </a:r>
            <a:r>
              <a:rPr lang="en-US" sz="1200" dirty="0">
                <a:latin typeface="Simplified Arabic" pitchFamily="18" charset="-78"/>
                <a:cs typeface="Simplified Arabic" pitchFamily="18" charset="-78"/>
              </a:rPr>
              <a:t>ASIDCOM</a:t>
            </a:r>
            <a:r>
              <a:rPr lang="ar-SA" sz="1200" dirty="0">
                <a:latin typeface="Simplified Arabic" pitchFamily="18" charset="-78"/>
                <a:cs typeface="Simplified Arabic" pitchFamily="18" charset="-78"/>
              </a:rPr>
              <a:t>.</a:t>
            </a:r>
            <a:endParaRPr lang="en-US" sz="1200" dirty="0">
              <a:latin typeface="Simplified Arabic" pitchFamily="18" charset="-78"/>
              <a:cs typeface="Simplified Arabic" pitchFamily="18" charset="-78"/>
            </a:endParaRPr>
          </a:p>
          <a:p>
            <a:pPr algn="just" rtl="1" eaLnBrk="1" hangingPunct="1">
              <a:spcBef>
                <a:spcPts val="600"/>
              </a:spcBef>
            </a:pPr>
            <a:r>
              <a:rPr lang="ar-SA" sz="1200" dirty="0">
                <a:latin typeface="Simplified Arabic" pitchFamily="18" charset="-78"/>
                <a:cs typeface="Simplified Arabic" pitchFamily="18" charset="-78"/>
              </a:rPr>
              <a:t>محمد بن خليفة، فرنسا.</a:t>
            </a:r>
            <a:endParaRPr lang="en-US" sz="1200" dirty="0">
              <a:latin typeface="Simplified Arabic" pitchFamily="18" charset="-78"/>
              <a:cs typeface="Simplified Arabic" pitchFamily="18" charset="-78"/>
            </a:endParaRPr>
          </a:p>
          <a:p>
            <a:pPr algn="just" rtl="1" eaLnBrk="1" hangingPunct="1">
              <a:spcBef>
                <a:spcPts val="600"/>
              </a:spcBef>
            </a:pPr>
            <a:r>
              <a:rPr lang="ar-SA" sz="1200" dirty="0">
                <a:latin typeface="Simplified Arabic" pitchFamily="18" charset="-78"/>
                <a:cs typeface="Simplified Arabic" pitchFamily="18" charset="-78"/>
              </a:rPr>
              <a:t>عبد الرحمن بوزيد، فرنسا.</a:t>
            </a:r>
            <a:endParaRPr lang="ar-KW" sz="1200" dirty="0">
              <a:latin typeface="Simplified Arabic" pitchFamily="18" charset="-78"/>
              <a:cs typeface="Simplified Arabic" pitchFamily="18" charset="-78"/>
            </a:endParaRPr>
          </a:p>
          <a:p>
            <a:pPr algn="just" rtl="1" eaLnBrk="1" hangingPunct="1">
              <a:spcBef>
                <a:spcPts val="600"/>
              </a:spcBef>
            </a:pPr>
            <a:endParaRPr lang="ar-KW" sz="1200" dirty="0">
              <a:latin typeface="Simplified Arabic" pitchFamily="18" charset="-78"/>
              <a:cs typeface="Simplified Arabic" pitchFamily="18" charset="-78"/>
            </a:endParaRPr>
          </a:p>
          <a:p>
            <a:pPr algn="just" rtl="1" eaLnBrk="1" hangingPunct="1">
              <a:spcBef>
                <a:spcPts val="600"/>
              </a:spcBef>
            </a:pPr>
            <a:r>
              <a:rPr lang="ar-SA" sz="1200" b="0" u="sng" dirty="0">
                <a:latin typeface="Simplified Arabic" pitchFamily="18" charset="-78"/>
                <a:cs typeface="Simplified Arabic" pitchFamily="18" charset="-78"/>
              </a:rPr>
              <a:t>14- المراجع:</a:t>
            </a:r>
            <a:endParaRPr lang="en-US" sz="1200" b="0" u="sng" dirty="0">
              <a:latin typeface="Simplified Arabic" pitchFamily="18" charset="-78"/>
              <a:cs typeface="Simplified Arabic" pitchFamily="18" charset="-78"/>
            </a:endParaRPr>
          </a:p>
          <a:p>
            <a:pPr algn="just" rtl="1" eaLnBrk="1" hangingPunct="1">
              <a:spcBef>
                <a:spcPts val="600"/>
              </a:spcBef>
            </a:pPr>
            <a:r>
              <a:rPr lang="ar-EG" sz="1200" dirty="0">
                <a:latin typeface="Simplified Arabic" pitchFamily="18" charset="-78"/>
                <a:cs typeface="Simplified Arabic" pitchFamily="18" charset="-78"/>
              </a:rPr>
              <a:t>معيار الحلال "اتحاد المنظمات الإسلامية في نيوزيلندة" </a:t>
            </a:r>
            <a:r>
              <a:rPr lang="el-GR" sz="1200" dirty="0">
                <a:cs typeface="Simplified Arabic" pitchFamily="18" charset="-78"/>
              </a:rPr>
              <a:t>FIANZ</a:t>
            </a:r>
            <a:endParaRPr lang="en-US" sz="1200" dirty="0">
              <a:latin typeface="Simplified Arabic" pitchFamily="18" charset="-78"/>
              <a:cs typeface="Simplified Arabic" pitchFamily="18" charset="-78"/>
            </a:endParaRPr>
          </a:p>
          <a:p>
            <a:pPr algn="just" rtl="1" eaLnBrk="1" hangingPunct="1">
              <a:spcBef>
                <a:spcPts val="600"/>
              </a:spcBef>
            </a:pPr>
            <a:r>
              <a:rPr lang="ar-SA" sz="1200" dirty="0">
                <a:latin typeface="Simplified Arabic" pitchFamily="18" charset="-78"/>
                <a:cs typeface="Simplified Arabic" pitchFamily="18" charset="-78"/>
              </a:rPr>
              <a:t>معيار الحلال "الاتحاد الاسترالي للمجالس الإسلامية" </a:t>
            </a:r>
            <a:r>
              <a:rPr lang="el-GR" sz="1200" dirty="0">
                <a:cs typeface="Simplified Arabic" pitchFamily="18" charset="-78"/>
              </a:rPr>
              <a:t>AFIC</a:t>
            </a:r>
            <a:endParaRPr lang="en-US" sz="1200" dirty="0">
              <a:latin typeface="Simplified Arabic" pitchFamily="18" charset="-78"/>
              <a:cs typeface="Simplified Arabic" pitchFamily="18" charset="-78"/>
            </a:endParaRPr>
          </a:p>
          <a:p>
            <a:pPr algn="just" rtl="1" eaLnBrk="1" hangingPunct="1">
              <a:spcBef>
                <a:spcPts val="600"/>
              </a:spcBef>
            </a:pPr>
            <a:r>
              <a:rPr lang="ar-EG" sz="1200" dirty="0">
                <a:latin typeface="Simplified Arabic" pitchFamily="18" charset="-78"/>
                <a:cs typeface="Simplified Arabic" pitchFamily="18" charset="-78"/>
              </a:rPr>
              <a:t>معيار </a:t>
            </a:r>
            <a:r>
              <a:rPr lang="ar-SA" sz="1200" dirty="0">
                <a:latin typeface="Simplified Arabic" pitchFamily="18" charset="-78"/>
                <a:cs typeface="Simplified Arabic" pitchFamily="18" charset="-78"/>
              </a:rPr>
              <a:t>الهيئة السعودية للمواصفات والمقاييس والجودة 2172/2003</a:t>
            </a:r>
            <a:endParaRPr lang="en-US" sz="1200" dirty="0">
              <a:latin typeface="Simplified Arabic" pitchFamily="18" charset="-78"/>
              <a:cs typeface="Simplified Arabic" pitchFamily="18" charset="-78"/>
            </a:endParaRPr>
          </a:p>
          <a:p>
            <a:pPr algn="just" rtl="1" eaLnBrk="1" hangingPunct="1">
              <a:spcBef>
                <a:spcPts val="600"/>
              </a:spcBef>
            </a:pPr>
            <a:r>
              <a:rPr lang="ar-SA" sz="1200" dirty="0">
                <a:latin typeface="Simplified Arabic" pitchFamily="18" charset="-78"/>
                <a:cs typeface="Simplified Arabic" pitchFamily="18" charset="-78"/>
              </a:rPr>
              <a:t>معيار </a:t>
            </a:r>
            <a:r>
              <a:rPr lang="ar-EG" sz="1200" dirty="0">
                <a:latin typeface="Simplified Arabic" pitchFamily="18" charset="-78"/>
                <a:cs typeface="Simplified Arabic" pitchFamily="18" charset="-78"/>
              </a:rPr>
              <a:t>هيئة التقييس لدول مجلس التعاون</a:t>
            </a:r>
            <a:r>
              <a:rPr lang="ar-SA" sz="1200" dirty="0">
                <a:latin typeface="Simplified Arabic" pitchFamily="18" charset="-78"/>
                <a:cs typeface="Simplified Arabic" pitchFamily="18" charset="-78"/>
              </a:rPr>
              <a:t> الخليجي 993/1998</a:t>
            </a:r>
            <a:endParaRPr lang="en-US" sz="1200" dirty="0">
              <a:latin typeface="Simplified Arabic" pitchFamily="18" charset="-78"/>
              <a:cs typeface="Simplified Arabic" pitchFamily="18" charset="-78"/>
            </a:endParaRPr>
          </a:p>
          <a:p>
            <a:pPr algn="just" rtl="1" eaLnBrk="1" hangingPunct="1">
              <a:spcBef>
                <a:spcPts val="600"/>
              </a:spcBef>
            </a:pPr>
            <a:r>
              <a:rPr lang="ar-SA" sz="1200" dirty="0">
                <a:latin typeface="Simplified Arabic" pitchFamily="18" charset="-78"/>
                <a:cs typeface="Simplified Arabic" pitchFamily="18" charset="-78"/>
              </a:rPr>
              <a:t>المعيار الماليزي إم إس 1500:2009</a:t>
            </a:r>
            <a:endParaRPr lang="en-US" sz="1200" dirty="0">
              <a:latin typeface="Simplified Arabic" pitchFamily="18" charset="-78"/>
              <a:cs typeface="Simplified Arabic" pitchFamily="18" charset="-78"/>
            </a:endParaRPr>
          </a:p>
          <a:p>
            <a:pPr algn="just" rtl="1" eaLnBrk="1" hangingPunct="1">
              <a:spcBef>
                <a:spcPts val="600"/>
              </a:spcBef>
            </a:pPr>
            <a:r>
              <a:rPr lang="ar-SA" sz="1200" dirty="0">
                <a:latin typeface="Simplified Arabic" pitchFamily="18" charset="-78"/>
                <a:cs typeface="Simplified Arabic" pitchFamily="18" charset="-78"/>
              </a:rPr>
              <a:t>المعيار </a:t>
            </a:r>
            <a:r>
              <a:rPr lang="el-GR" sz="1200" dirty="0">
                <a:cs typeface="Simplified Arabic" pitchFamily="18" charset="-78"/>
              </a:rPr>
              <a:t>CAC/GL 24-1997</a:t>
            </a:r>
            <a:endParaRPr lang="en-US" sz="1200" dirty="0">
              <a:latin typeface="Simplified Arabic" pitchFamily="18" charset="-78"/>
              <a:cs typeface="Simplified Arabic" pitchFamily="18" charset="-78"/>
            </a:endParaRPr>
          </a:p>
          <a:p>
            <a:pPr algn="just" rtl="1" eaLnBrk="1" hangingPunct="1">
              <a:spcBef>
                <a:spcPts val="600"/>
              </a:spcBef>
            </a:pPr>
            <a:r>
              <a:rPr lang="ar-SA" sz="1200" dirty="0">
                <a:latin typeface="Simplified Arabic" pitchFamily="18" charset="-78"/>
                <a:cs typeface="Simplified Arabic" pitchFamily="18" charset="-78"/>
              </a:rPr>
              <a:t>نظام ضمان الحلال الإندونيسي </a:t>
            </a:r>
            <a:r>
              <a:rPr lang="el-GR" sz="1200" dirty="0">
                <a:cs typeface="Simplified Arabic" pitchFamily="18" charset="-78"/>
              </a:rPr>
              <a:t>HAS 23103</a:t>
            </a:r>
            <a:endParaRPr lang="en-US" sz="1200" dirty="0">
              <a:latin typeface="Simplified Arabic" pitchFamily="18" charset="-78"/>
              <a:cs typeface="Simplified Arabic" pitchFamily="18" charset="-78"/>
            </a:endParaRPr>
          </a:p>
          <a:p>
            <a:pPr algn="just" rtl="1" eaLnBrk="1" hangingPunct="1">
              <a:spcBef>
                <a:spcPts val="600"/>
              </a:spcBef>
            </a:pPr>
            <a:r>
              <a:rPr lang="ar-SA" sz="1200" dirty="0">
                <a:latin typeface="Simplified Arabic" pitchFamily="18" charset="-78"/>
                <a:cs typeface="Simplified Arabic" pitchFamily="18" charset="-78"/>
              </a:rPr>
              <a:t>معيار بروناي دار السلام بي بي دي 24:2007</a:t>
            </a:r>
            <a:endParaRPr lang="en-US" sz="1200" dirty="0">
              <a:latin typeface="Simplified Arabic" pitchFamily="18" charset="-78"/>
              <a:cs typeface="Simplified Arabic" pitchFamily="18" charset="-78"/>
            </a:endParaRPr>
          </a:p>
          <a:p>
            <a:pPr algn="just" rtl="1" eaLnBrk="1" hangingPunct="1">
              <a:spcBef>
                <a:spcPts val="600"/>
              </a:spcBef>
            </a:pPr>
            <a:r>
              <a:rPr lang="ar-SA" sz="1200" dirty="0">
                <a:latin typeface="Simplified Arabic" pitchFamily="18" charset="-78"/>
                <a:cs typeface="Simplified Arabic" pitchFamily="18" charset="-78"/>
              </a:rPr>
              <a:t>دراسات جمعية حماية المستهلك المسلم، 2008 – 2013، أسيدكوم، </a:t>
            </a:r>
            <a:endParaRPr lang="en-US" sz="1200" dirty="0">
              <a:latin typeface="Simplified Arabic" pitchFamily="18" charset="-78"/>
              <a:cs typeface="Simplified Arabic" pitchFamily="18" charset="-78"/>
            </a:endParaRPr>
          </a:p>
          <a:p>
            <a:pPr algn="just" rtl="1" eaLnBrk="1" hangingPunct="1">
              <a:spcBef>
                <a:spcPts val="600"/>
              </a:spcBef>
            </a:pPr>
            <a:r>
              <a:rPr lang="ar-SA" sz="1200" dirty="0">
                <a:latin typeface="Simplified Arabic" pitchFamily="18" charset="-78"/>
                <a:cs typeface="Simplified Arabic" pitchFamily="18" charset="-78"/>
              </a:rPr>
              <a:t>مريم عبد اللطيف، 2004، "متطلبات تطوير نظام إدارة الأغذية الحلال”.</a:t>
            </a:r>
            <a:endParaRPr lang="ar-KW" sz="1200" dirty="0"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76200"/>
            <a:ext cx="4572000" cy="661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rtl="1">
              <a:lnSpc>
                <a:spcPct val="150000"/>
              </a:lnSpc>
              <a:spcBef>
                <a:spcPts val="600"/>
              </a:spcBef>
              <a:defRPr/>
            </a:pPr>
            <a:r>
              <a:rPr lang="ar-KW" sz="1200" b="0" u="sng" dirty="0">
                <a:latin typeface="Simplified Arabic" pitchFamily="18" charset="-78"/>
                <a:cs typeface="Simplified Arabic" pitchFamily="18" charset="-78"/>
              </a:rPr>
              <a:t>15- استشاريون:</a:t>
            </a:r>
            <a:endParaRPr lang="en-US" sz="1200" b="0" u="sng" dirty="0">
              <a:latin typeface="Simplified Arabic" pitchFamily="18" charset="-78"/>
              <a:cs typeface="Simplified Arabic" pitchFamily="18" charset="-78"/>
            </a:endParaRPr>
          </a:p>
          <a:p>
            <a:pPr algn="just" rtl="1">
              <a:lnSpc>
                <a:spcPct val="150000"/>
              </a:lnSpc>
              <a:spcBef>
                <a:spcPts val="600"/>
              </a:spcBef>
              <a:defRPr/>
            </a:pPr>
            <a:r>
              <a:rPr lang="ar-SA" sz="1200" b="0" dirty="0">
                <a:latin typeface="Simplified Arabic" pitchFamily="18" charset="-78"/>
                <a:cs typeface="Simplified Arabic" pitchFamily="18" charset="-78"/>
              </a:rPr>
              <a:t>المملكة العربية السعودية: د. زهير ملا، الهيئة العامة للغذاء والدواء السعودية </a:t>
            </a:r>
            <a:r>
              <a:rPr lang="en-US" sz="1200" b="0" dirty="0">
                <a:latin typeface="Simplified Arabic" pitchFamily="18" charset="-78"/>
                <a:cs typeface="Simplified Arabic" pitchFamily="18" charset="-78"/>
              </a:rPr>
              <a:t>SFDA</a:t>
            </a:r>
          </a:p>
          <a:p>
            <a:pPr algn="just" rtl="1">
              <a:lnSpc>
                <a:spcPct val="150000"/>
              </a:lnSpc>
              <a:spcBef>
                <a:spcPts val="600"/>
              </a:spcBef>
              <a:defRPr/>
            </a:pPr>
            <a:r>
              <a:rPr lang="ar-SA" sz="1200" b="0" dirty="0">
                <a:latin typeface="Simplified Arabic" pitchFamily="18" charset="-78"/>
                <a:cs typeface="Simplified Arabic" pitchFamily="18" charset="-78"/>
              </a:rPr>
              <a:t>المملكة العربية السعودية: د. عبد القاهر قمر، مجمع الفقه الإسلامي الدولي </a:t>
            </a:r>
            <a:r>
              <a:rPr lang="en-US" sz="1200" b="0" dirty="0">
                <a:latin typeface="Simplified Arabic" pitchFamily="18" charset="-78"/>
                <a:cs typeface="Simplified Arabic" pitchFamily="18" charset="-78"/>
              </a:rPr>
              <a:t>IIFA</a:t>
            </a:r>
          </a:p>
          <a:p>
            <a:pPr algn="just" rtl="1">
              <a:lnSpc>
                <a:spcPct val="150000"/>
              </a:lnSpc>
              <a:spcBef>
                <a:spcPts val="600"/>
              </a:spcBef>
              <a:defRPr/>
            </a:pPr>
            <a:r>
              <a:rPr lang="ar-SA" sz="1200" b="0" dirty="0">
                <a:latin typeface="Simplified Arabic" pitchFamily="18" charset="-78"/>
                <a:cs typeface="Simplified Arabic" pitchFamily="18" charset="-78"/>
              </a:rPr>
              <a:t>دولة الإمارات العربية المتحدة: خالد محمد شريف محمد العوضي، بلدية دبي، رقابة الأغذية </a:t>
            </a:r>
            <a:endParaRPr lang="en-US" sz="1200" b="0" dirty="0">
              <a:latin typeface="Simplified Arabic" pitchFamily="18" charset="-78"/>
              <a:cs typeface="Simplified Arabic" pitchFamily="18" charset="-78"/>
            </a:endParaRPr>
          </a:p>
          <a:p>
            <a:pPr algn="just" rtl="1">
              <a:lnSpc>
                <a:spcPct val="150000"/>
              </a:lnSpc>
              <a:spcBef>
                <a:spcPts val="600"/>
              </a:spcBef>
              <a:defRPr/>
            </a:pPr>
            <a:r>
              <a:rPr lang="ar-SA" sz="1200" b="0" dirty="0">
                <a:latin typeface="Simplified Arabic" pitchFamily="18" charset="-78"/>
                <a:cs typeface="Simplified Arabic" pitchFamily="18" charset="-78"/>
              </a:rPr>
              <a:t>تركيا: د. حسين كامي بايوكوزر، </a:t>
            </a:r>
            <a:r>
              <a:rPr lang="en-US" sz="1200" b="0" dirty="0">
                <a:latin typeface="Simplified Arabic" pitchFamily="18" charset="-78"/>
                <a:cs typeface="Simplified Arabic" pitchFamily="18" charset="-78"/>
              </a:rPr>
              <a:t>GIMDES</a:t>
            </a:r>
          </a:p>
          <a:p>
            <a:pPr algn="just" rtl="1">
              <a:lnSpc>
                <a:spcPct val="150000"/>
              </a:lnSpc>
              <a:spcBef>
                <a:spcPts val="600"/>
              </a:spcBef>
              <a:defRPr/>
            </a:pPr>
            <a:r>
              <a:rPr lang="ar-SA" sz="1200" b="0" dirty="0">
                <a:latin typeface="Simplified Arabic" pitchFamily="18" charset="-78"/>
                <a:cs typeface="Simplified Arabic" pitchFamily="18" charset="-78"/>
              </a:rPr>
              <a:t>ماليزيا: ذو الكفل مات هاشم، جامعة بوترا </a:t>
            </a:r>
            <a:endParaRPr lang="en-US" sz="1200" b="0" dirty="0">
              <a:latin typeface="Simplified Arabic" pitchFamily="18" charset="-78"/>
              <a:cs typeface="Simplified Arabic" pitchFamily="18" charset="-78"/>
            </a:endParaRPr>
          </a:p>
          <a:p>
            <a:pPr algn="just" rtl="1">
              <a:lnSpc>
                <a:spcPct val="150000"/>
              </a:lnSpc>
              <a:spcBef>
                <a:spcPts val="600"/>
              </a:spcBef>
              <a:defRPr/>
            </a:pPr>
            <a:r>
              <a:rPr lang="ar-SA" sz="1200" b="0" dirty="0">
                <a:latin typeface="Simplified Arabic" pitchFamily="18" charset="-78"/>
                <a:cs typeface="Simplified Arabic" pitchFamily="18" charset="-78"/>
              </a:rPr>
              <a:t>ماليزيا: دارهيم دالي هاشم، تكامل الحلال الدولي</a:t>
            </a:r>
            <a:r>
              <a:rPr lang="en-US" sz="1200" b="0" dirty="0">
                <a:latin typeface="Simplified Arabic" pitchFamily="18" charset="-78"/>
                <a:cs typeface="Simplified Arabic" pitchFamily="18" charset="-78"/>
              </a:rPr>
              <a:t> IHIA</a:t>
            </a:r>
          </a:p>
          <a:p>
            <a:pPr algn="just" rtl="1">
              <a:lnSpc>
                <a:spcPct val="150000"/>
              </a:lnSpc>
              <a:spcBef>
                <a:spcPts val="600"/>
              </a:spcBef>
              <a:defRPr/>
            </a:pPr>
            <a:r>
              <a:rPr lang="ar-SA" sz="1200" b="0" dirty="0">
                <a:latin typeface="Simplified Arabic" pitchFamily="18" charset="-78"/>
                <a:cs typeface="Simplified Arabic" pitchFamily="18" charset="-78"/>
              </a:rPr>
              <a:t>ماليزيا: </a:t>
            </a:r>
            <a:r>
              <a:rPr lang="ar-EG" sz="1200" b="0" dirty="0">
                <a:latin typeface="Simplified Arabic" pitchFamily="18" charset="-78"/>
                <a:cs typeface="Simplified Arabic" pitchFamily="18" charset="-78"/>
              </a:rPr>
              <a:t>أ.م. شريف الدين محمد شعراني، جامعة صباح الماليزية </a:t>
            </a:r>
            <a:endParaRPr lang="en-US" sz="1200" b="0" dirty="0">
              <a:latin typeface="Simplified Arabic" pitchFamily="18" charset="-78"/>
              <a:cs typeface="Simplified Arabic" pitchFamily="18" charset="-78"/>
            </a:endParaRPr>
          </a:p>
          <a:p>
            <a:pPr algn="just" rtl="1">
              <a:lnSpc>
                <a:spcPct val="150000"/>
              </a:lnSpc>
              <a:spcBef>
                <a:spcPts val="600"/>
              </a:spcBef>
              <a:defRPr/>
            </a:pPr>
            <a:r>
              <a:rPr lang="ar-SA" sz="1200" b="0" dirty="0">
                <a:latin typeface="Simplified Arabic" pitchFamily="18" charset="-78"/>
                <a:cs typeface="Simplified Arabic" pitchFamily="18" charset="-78"/>
              </a:rPr>
              <a:t>ألمانيا: محمود ططري، رقابة الحلال</a:t>
            </a:r>
            <a:endParaRPr lang="en-US" sz="1200" b="0" dirty="0">
              <a:latin typeface="Simplified Arabic" pitchFamily="18" charset="-78"/>
              <a:cs typeface="Simplified Arabic" pitchFamily="18" charset="-78"/>
            </a:endParaRPr>
          </a:p>
          <a:p>
            <a:pPr algn="just" rtl="1">
              <a:lnSpc>
                <a:spcPct val="150000"/>
              </a:lnSpc>
              <a:spcBef>
                <a:spcPts val="600"/>
              </a:spcBef>
              <a:defRPr/>
            </a:pPr>
            <a:r>
              <a:rPr lang="ar-SA" sz="1200" b="0" dirty="0">
                <a:latin typeface="Simplified Arabic" pitchFamily="18" charset="-78"/>
                <a:cs typeface="Simplified Arabic" pitchFamily="18" charset="-78"/>
              </a:rPr>
              <a:t>فرنسا: حنان رزوقي بيزيت، أسيدكوم لحماية المستهلك المسلم </a:t>
            </a:r>
            <a:r>
              <a:rPr lang="en-US" sz="1200" b="0" dirty="0">
                <a:latin typeface="Simplified Arabic" pitchFamily="18" charset="-78"/>
                <a:cs typeface="Simplified Arabic" pitchFamily="18" charset="-78"/>
              </a:rPr>
              <a:t>ASIDCOM</a:t>
            </a:r>
          </a:p>
          <a:p>
            <a:pPr algn="just" rtl="1">
              <a:lnSpc>
                <a:spcPct val="150000"/>
              </a:lnSpc>
              <a:spcBef>
                <a:spcPts val="600"/>
              </a:spcBef>
              <a:defRPr/>
            </a:pPr>
            <a:r>
              <a:rPr lang="ar-SA" sz="1050" b="0" dirty="0">
                <a:latin typeface="Simplified Arabic" pitchFamily="18" charset="-78"/>
                <a:cs typeface="Simplified Arabic" pitchFamily="18" charset="-78"/>
              </a:rPr>
              <a:t>الولايات المتحدة الأمريكية: د. محمد منير شودري، المجلس الإسلامي الأمريكي للغذاء والتغذية </a:t>
            </a:r>
            <a:r>
              <a:rPr lang="en-US" sz="1050" b="0" dirty="0">
                <a:latin typeface="Simplified Arabic" pitchFamily="18" charset="-78"/>
                <a:cs typeface="Simplified Arabic" pitchFamily="18" charset="-78"/>
              </a:rPr>
              <a:t>IFANCA</a:t>
            </a:r>
          </a:p>
          <a:p>
            <a:pPr algn="just" rtl="1">
              <a:lnSpc>
                <a:spcPct val="150000"/>
              </a:lnSpc>
              <a:spcBef>
                <a:spcPts val="600"/>
              </a:spcBef>
              <a:defRPr/>
            </a:pPr>
            <a:r>
              <a:rPr lang="ar-SA" sz="1200" b="0" dirty="0">
                <a:latin typeface="Simplified Arabic" pitchFamily="18" charset="-78"/>
                <a:cs typeface="Simplified Arabic" pitchFamily="18" charset="-78"/>
              </a:rPr>
              <a:t>نيوزيلندا: د. أنور غني، اتحاد الجمعيات الإسلامية النيوزيلندية </a:t>
            </a:r>
            <a:r>
              <a:rPr lang="en-US" sz="1200" b="0" dirty="0">
                <a:latin typeface="Simplified Arabic" pitchFamily="18" charset="-78"/>
                <a:cs typeface="Simplified Arabic" pitchFamily="18" charset="-78"/>
              </a:rPr>
              <a:t>FIANZ</a:t>
            </a:r>
          </a:p>
          <a:p>
            <a:pPr algn="just" rtl="1">
              <a:lnSpc>
                <a:spcPct val="150000"/>
              </a:lnSpc>
              <a:spcBef>
                <a:spcPts val="600"/>
              </a:spcBef>
              <a:defRPr/>
            </a:pPr>
            <a:r>
              <a:rPr lang="ar-SA" sz="1200" b="0" dirty="0">
                <a:latin typeface="Simplified Arabic" pitchFamily="18" charset="-78"/>
                <a:cs typeface="Simplified Arabic" pitchFamily="18" charset="-78"/>
              </a:rPr>
              <a:t>جنوب أفريقيا: مولانا نافلاخي، هيئة الحلال الوطنية لجنوب إفريقيا </a:t>
            </a:r>
            <a:r>
              <a:rPr lang="en-US" sz="1200" b="0" dirty="0">
                <a:latin typeface="Simplified Arabic" pitchFamily="18" charset="-78"/>
                <a:cs typeface="Simplified Arabic" pitchFamily="18" charset="-78"/>
              </a:rPr>
              <a:t>SANHA</a:t>
            </a:r>
          </a:p>
          <a:p>
            <a:pPr algn="just" rtl="1">
              <a:lnSpc>
                <a:spcPct val="150000"/>
              </a:lnSpc>
              <a:spcBef>
                <a:spcPts val="600"/>
              </a:spcBef>
              <a:defRPr/>
            </a:pPr>
            <a:r>
              <a:rPr lang="ar-SA" sz="1200" b="0" dirty="0">
                <a:latin typeface="Simplified Arabic" pitchFamily="18" charset="-78"/>
                <a:cs typeface="Simplified Arabic" pitchFamily="18" charset="-78"/>
              </a:rPr>
              <a:t>فلسطين: عائدة قادر غانم، جامعة القدس</a:t>
            </a:r>
            <a:endParaRPr lang="en-US" sz="1200" b="0" dirty="0">
              <a:latin typeface="Simplified Arabic" pitchFamily="18" charset="-78"/>
              <a:cs typeface="Simplified Arabic" pitchFamily="18" charset="-78"/>
            </a:endParaRPr>
          </a:p>
          <a:p>
            <a:pPr algn="just" rtl="1">
              <a:lnSpc>
                <a:spcPct val="150000"/>
              </a:lnSpc>
              <a:spcBef>
                <a:spcPts val="600"/>
              </a:spcBef>
              <a:defRPr/>
            </a:pPr>
            <a:r>
              <a:rPr lang="ar-SA" sz="1200" b="0" dirty="0">
                <a:latin typeface="Simplified Arabic" pitchFamily="18" charset="-78"/>
                <a:cs typeface="Simplified Arabic" pitchFamily="18" charset="-78"/>
              </a:rPr>
              <a:t>الكويت: د. أحمد الحجي الكردي، وزارة الأوقاف والشؤون الإسلامية</a:t>
            </a:r>
            <a:endParaRPr lang="en-US" sz="1200" b="0" dirty="0">
              <a:latin typeface="Simplified Arabic" pitchFamily="18" charset="-78"/>
              <a:cs typeface="Simplified Arabic" pitchFamily="18" charset="-78"/>
            </a:endParaRPr>
          </a:p>
          <a:p>
            <a:pPr algn="just" rtl="1">
              <a:lnSpc>
                <a:spcPct val="150000"/>
              </a:lnSpc>
              <a:spcBef>
                <a:spcPts val="600"/>
              </a:spcBef>
              <a:defRPr/>
            </a:pPr>
            <a:r>
              <a:rPr lang="ar-SA" sz="1200" b="0" dirty="0">
                <a:latin typeface="Simplified Arabic" pitchFamily="18" charset="-78"/>
                <a:cs typeface="Simplified Arabic" pitchFamily="18" charset="-78"/>
              </a:rPr>
              <a:t>الكويت: د. هاني منصور المزيدي، معهد الكويت للأبحاث العلمية، </a:t>
            </a:r>
            <a:r>
              <a:rPr lang="en-US" sz="1200" b="0" dirty="0">
                <a:latin typeface="Simplified Arabic" pitchFamily="18" charset="-78"/>
                <a:cs typeface="Simplified Arabic" pitchFamily="18" charset="-78"/>
              </a:rPr>
              <a:t>KISR</a:t>
            </a:r>
            <a:endParaRPr lang="ar-KW" sz="1200" b="0" dirty="0">
              <a:latin typeface="Simplified Arabic" pitchFamily="18" charset="-78"/>
              <a:cs typeface="Simplified Arabic" pitchFamily="18" charset="-78"/>
            </a:endParaRPr>
          </a:p>
          <a:p>
            <a:pPr algn="just" rtl="1">
              <a:spcBef>
                <a:spcPts val="600"/>
              </a:spcBef>
              <a:defRPr/>
            </a:pPr>
            <a:r>
              <a:rPr lang="ar-KW" sz="1200" b="0" u="sng" dirty="0">
                <a:latin typeface="Simplified Arabic" pitchFamily="18" charset="-78"/>
                <a:cs typeface="Simplified Arabic" pitchFamily="18" charset="-78"/>
              </a:rPr>
              <a:t>16- </a:t>
            </a:r>
            <a:r>
              <a:rPr lang="ar-EG" sz="1200" b="0" u="sng" dirty="0">
                <a:latin typeface="Simplified Arabic" pitchFamily="18" charset="-78"/>
                <a:cs typeface="Simplified Arabic" pitchFamily="18" charset="-78"/>
              </a:rPr>
              <a:t>راجعه ودققه:</a:t>
            </a:r>
            <a:endParaRPr lang="en-US" sz="1200" b="0" u="sng" dirty="0">
              <a:latin typeface="Simplified Arabic" pitchFamily="18" charset="-78"/>
              <a:cs typeface="Simplified Arabic" pitchFamily="18" charset="-78"/>
            </a:endParaRPr>
          </a:p>
          <a:p>
            <a:pPr algn="just" rtl="1">
              <a:spcBef>
                <a:spcPts val="600"/>
              </a:spcBef>
              <a:defRPr/>
            </a:pPr>
            <a:r>
              <a:rPr lang="ar-EG" sz="1200" dirty="0">
                <a:latin typeface="Simplified Arabic" pitchFamily="18" charset="-78"/>
                <a:cs typeface="Simplified Arabic" pitchFamily="18" charset="-78"/>
              </a:rPr>
              <a:t>أ.د. حسام الدين عفانة، أستاذ الفقه والأصول / جامعة القدس /فلسطين المحتلة.</a:t>
            </a:r>
            <a:endParaRPr lang="en-US" sz="1200" dirty="0">
              <a:latin typeface="Simplified Arabic" pitchFamily="18" charset="-78"/>
              <a:cs typeface="Simplified Arabic" pitchFamily="18" charset="-78"/>
            </a:endParaRPr>
          </a:p>
          <a:p>
            <a:pPr algn="just" rtl="1">
              <a:spcBef>
                <a:spcPts val="600"/>
              </a:spcBef>
              <a:defRPr/>
            </a:pPr>
            <a:r>
              <a:rPr lang="ar-SA" sz="1100" dirty="0">
                <a:latin typeface="Simplified Arabic" pitchFamily="18" charset="-78"/>
                <a:cs typeface="Simplified Arabic" pitchFamily="18" charset="-78"/>
              </a:rPr>
              <a:t>د. أيمن محمد العمر، باحث شرعي في إدارة الإفتاء، وزارة الأوقاف والشؤون الإسلامية-الكويت</a:t>
            </a:r>
            <a:endParaRPr lang="en-US" sz="1100" b="0" dirty="0"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7504" y="44624"/>
            <a:ext cx="1467272" cy="30777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>
              <a:defRPr/>
            </a:pPr>
            <a:r>
              <a:rPr lang="en-US" sz="1400" dirty="0" smtClean="0">
                <a:latin typeface="Calibri" pitchFamily="34" charset="0"/>
                <a:cs typeface="Calibri" pitchFamily="34" charset="0"/>
              </a:rPr>
              <a:t>References</a:t>
            </a:r>
            <a:endParaRPr lang="en-US" sz="1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378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98486804"/>
              </p:ext>
            </p:extLst>
          </p:nvPr>
        </p:nvGraphicFramePr>
        <p:xfrm>
          <a:off x="611560" y="1317481"/>
          <a:ext cx="8136904" cy="3093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9296"/>
                <a:gridCol w="7787608"/>
              </a:tblGrid>
              <a:tr h="0">
                <a:tc>
                  <a:txBody>
                    <a:bodyPr/>
                    <a:lstStyle/>
                    <a:p>
                      <a:endParaRPr lang="en-US" sz="10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Asst. Prof. Abdul Latif, M - Malaysian Sabah University - Malaysia.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Dr Shehimi Mustafa - Deputy Director - University Putra Malaysia.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Dr Mohammed Ahmed al-Quraishi, University professor - Department of Islamic Affairs, Dubai - United Arab Emirates.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D. Abdul Qahir Qamar - the International Islamic Fiqh Academy (IIFA)</a:t>
                      </a: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Mufti Mohammad Zubair Bit - Follow-up Committee - the United Kingdom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Sheikh Dr Amir Zaidan - Austria.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Maulana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Sa'eed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Neflakhi</a:t>
                      </a:r>
                      <a:r>
                        <a:rPr lang="en-US" sz="1200" dirty="0">
                          <a:effectLst/>
                        </a:rPr>
                        <a:t> - the South African National Halal Authority "SANHA"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Prof. </a:t>
                      </a:r>
                      <a:r>
                        <a:rPr lang="en-US" sz="1200" dirty="0" err="1">
                          <a:effectLst/>
                        </a:rPr>
                        <a:t>A'ida</a:t>
                      </a:r>
                      <a:r>
                        <a:rPr lang="en-US" sz="1200" dirty="0">
                          <a:effectLst/>
                        </a:rPr>
                        <a:t> Qader </a:t>
                      </a:r>
                      <a:r>
                        <a:rPr lang="en-US" sz="1200" dirty="0" err="1">
                          <a:effectLst/>
                        </a:rPr>
                        <a:t>Ghanem</a:t>
                      </a:r>
                      <a:r>
                        <a:rPr lang="en-US" sz="1200" dirty="0">
                          <a:effectLst/>
                        </a:rPr>
                        <a:t> – A Researcher of Jurisprudence and Legislation and its Principles - University of Jerusalem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Hanen Rezgui Pizette – ASIDCOM for the Protection of Muslim Consumer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Mohammed bin Khalifa - France.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Abdul </a:t>
                      </a:r>
                      <a:r>
                        <a:rPr lang="en-US" sz="1200" dirty="0" err="1">
                          <a:effectLst/>
                        </a:rPr>
                        <a:t>Rahman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Bouzid</a:t>
                      </a:r>
                      <a:r>
                        <a:rPr lang="en-US" sz="1200" dirty="0">
                          <a:effectLst/>
                        </a:rPr>
                        <a:t> - France.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40583999"/>
              </p:ext>
            </p:extLst>
          </p:nvPr>
        </p:nvGraphicFramePr>
        <p:xfrm>
          <a:off x="611560" y="4852000"/>
          <a:ext cx="8136904" cy="1097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9297"/>
                <a:gridCol w="7787607"/>
              </a:tblGrid>
              <a:tr h="0">
                <a:tc>
                  <a:txBody>
                    <a:bodyPr/>
                    <a:lstStyle/>
                    <a:p>
                      <a:endParaRPr lang="en-US" sz="10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Prof. </a:t>
                      </a:r>
                      <a:r>
                        <a:rPr lang="en-US" sz="1200" dirty="0" err="1">
                          <a:effectLst/>
                        </a:rPr>
                        <a:t>Dr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Hussam</a:t>
                      </a:r>
                      <a:r>
                        <a:rPr lang="en-US" sz="1200" dirty="0">
                          <a:effectLst/>
                        </a:rPr>
                        <a:t> El Din </a:t>
                      </a:r>
                      <a:r>
                        <a:rPr lang="en-US" sz="1200" dirty="0" err="1">
                          <a:effectLst/>
                        </a:rPr>
                        <a:t>Afaneh</a:t>
                      </a:r>
                      <a:r>
                        <a:rPr lang="en-US" sz="1200" dirty="0">
                          <a:effectLst/>
                        </a:rPr>
                        <a:t> - Professor of Jurisprudence and Principles - University of Jerusalem - Occupied Palestine.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endParaRPr lang="en-US" sz="10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Dr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Ayman</a:t>
                      </a:r>
                      <a:r>
                        <a:rPr lang="en-US" sz="1200" dirty="0">
                          <a:effectLst/>
                        </a:rPr>
                        <a:t> Mohammad Al-</a:t>
                      </a:r>
                      <a:r>
                        <a:rPr lang="en-US" sz="1200" dirty="0" err="1">
                          <a:effectLst/>
                        </a:rPr>
                        <a:t>Omr</a:t>
                      </a:r>
                      <a:r>
                        <a:rPr lang="en-US" sz="1200" dirty="0">
                          <a:effectLst/>
                        </a:rPr>
                        <a:t> - a Legitimate Researcher at Ifta Department - Ministry of Awqaf and Islamic Affairs – Kuwait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11560" y="4575001"/>
            <a:ext cx="518457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Reviewed and Revised by: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1560" y="902593"/>
            <a:ext cx="5184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Drafting Team of the Standard Model: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07504" y="44624"/>
            <a:ext cx="1467272" cy="30777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>
              <a:defRPr/>
            </a:pPr>
            <a:r>
              <a:rPr lang="en-US" sz="1400" dirty="0" smtClean="0">
                <a:latin typeface="Calibri" pitchFamily="34" charset="0"/>
                <a:cs typeface="Calibri" pitchFamily="34" charset="0"/>
              </a:rPr>
              <a:t>References</a:t>
            </a:r>
            <a:endParaRPr lang="en-US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32" y="6498024"/>
            <a:ext cx="9180000" cy="36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0" name="Rectangle 9"/>
          <p:cNvSpPr/>
          <p:nvPr/>
        </p:nvSpPr>
        <p:spPr>
          <a:xfrm>
            <a:off x="5629520" y="6498024"/>
            <a:ext cx="1800000" cy="36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1" name="Rectangle 10"/>
          <p:cNvSpPr/>
          <p:nvPr/>
        </p:nvSpPr>
        <p:spPr>
          <a:xfrm>
            <a:off x="7415470" y="6498024"/>
            <a:ext cx="1800000" cy="36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2" name="Rectangle 11"/>
          <p:cNvSpPr/>
          <p:nvPr/>
        </p:nvSpPr>
        <p:spPr>
          <a:xfrm>
            <a:off x="-32" y="6498024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59021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332656"/>
            <a:ext cx="835292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/>
              <a:t>Advisory </a:t>
            </a:r>
            <a:r>
              <a:rPr lang="en-US" b="1" u="sng" dirty="0"/>
              <a:t>Board to approve the suggested Halal Model</a:t>
            </a:r>
            <a:endParaRPr lang="en-US" dirty="0"/>
          </a:p>
          <a:p>
            <a:pPr lvl="0"/>
            <a:r>
              <a:rPr lang="en-US" sz="1400" dirty="0"/>
              <a:t>Saudi Arabia: Dr. </a:t>
            </a:r>
            <a:r>
              <a:rPr lang="en-US" sz="1400" dirty="0" err="1"/>
              <a:t>Zuhair</a:t>
            </a:r>
            <a:r>
              <a:rPr lang="en-US" sz="1400" dirty="0"/>
              <a:t> S. A. Al-</a:t>
            </a:r>
            <a:r>
              <a:rPr lang="en-US" sz="1400" dirty="0" err="1"/>
              <a:t>Mula</a:t>
            </a:r>
            <a:r>
              <a:rPr lang="en-US" sz="1400" dirty="0"/>
              <a:t>, Saudi Food and Drug Authority, SFDA</a:t>
            </a:r>
          </a:p>
          <a:p>
            <a:pPr lvl="0"/>
            <a:r>
              <a:rPr lang="en-US" sz="1400" dirty="0"/>
              <a:t>Saudi Arabia: Dr. </a:t>
            </a:r>
            <a:r>
              <a:rPr lang="en-US" sz="1400" dirty="0" err="1"/>
              <a:t>Abdulqahir</a:t>
            </a:r>
            <a:r>
              <a:rPr lang="en-US" sz="1400" dirty="0"/>
              <a:t> </a:t>
            </a:r>
            <a:r>
              <a:rPr lang="en-US" sz="1400" dirty="0" err="1"/>
              <a:t>Qamar</a:t>
            </a:r>
            <a:r>
              <a:rPr lang="en-US" sz="1400" dirty="0"/>
              <a:t>, International Islamic Fiqh Academy, IIFA</a:t>
            </a:r>
          </a:p>
          <a:p>
            <a:pPr lvl="0"/>
            <a:r>
              <a:rPr lang="en-US" sz="1400" dirty="0"/>
              <a:t>UAE: Khalid Mohamed Sharif </a:t>
            </a:r>
            <a:r>
              <a:rPr lang="en-US" sz="1400" dirty="0" err="1"/>
              <a:t>Mohamaed</a:t>
            </a:r>
            <a:r>
              <a:rPr lang="en-US" sz="1400" dirty="0"/>
              <a:t> Al-</a:t>
            </a:r>
            <a:r>
              <a:rPr lang="en-US" sz="1400" dirty="0" err="1"/>
              <a:t>Awadi</a:t>
            </a:r>
            <a:r>
              <a:rPr lang="en-US" sz="1400" dirty="0"/>
              <a:t>, Food Control, Dubai Municipality</a:t>
            </a:r>
          </a:p>
          <a:p>
            <a:pPr lvl="0"/>
            <a:r>
              <a:rPr lang="en-US" sz="1400" dirty="0"/>
              <a:t>Turkey: Dr. </a:t>
            </a:r>
            <a:r>
              <a:rPr lang="en-US" sz="1400" dirty="0" err="1"/>
              <a:t>Huseyin</a:t>
            </a:r>
            <a:r>
              <a:rPr lang="en-US" sz="1400" dirty="0"/>
              <a:t> Kami </a:t>
            </a:r>
            <a:r>
              <a:rPr lang="en-US" sz="1400" dirty="0" err="1"/>
              <a:t>Buyukozer</a:t>
            </a:r>
            <a:r>
              <a:rPr lang="en-US" sz="1400" dirty="0"/>
              <a:t>, GIMDES</a:t>
            </a:r>
          </a:p>
          <a:p>
            <a:pPr lvl="0"/>
            <a:r>
              <a:rPr lang="en-US" sz="1400" dirty="0"/>
              <a:t>Malaysia: </a:t>
            </a:r>
            <a:r>
              <a:rPr lang="en-US" sz="1400" dirty="0" err="1"/>
              <a:t>Dzulkifly</a:t>
            </a:r>
            <a:r>
              <a:rPr lang="en-US" sz="1400" dirty="0"/>
              <a:t> Mat </a:t>
            </a:r>
            <a:r>
              <a:rPr lang="en-US" sz="1400" dirty="0" err="1"/>
              <a:t>Hashim</a:t>
            </a:r>
            <a:r>
              <a:rPr lang="en-US" sz="1400" dirty="0"/>
              <a:t>, Putra University</a:t>
            </a:r>
          </a:p>
          <a:p>
            <a:pPr lvl="0"/>
            <a:r>
              <a:rPr lang="en-US" sz="1400" dirty="0"/>
              <a:t>Malaysia: </a:t>
            </a:r>
            <a:r>
              <a:rPr lang="en-US" sz="1400" dirty="0" err="1"/>
              <a:t>Darhim</a:t>
            </a:r>
            <a:r>
              <a:rPr lang="en-US" sz="1400" dirty="0"/>
              <a:t> Dali </a:t>
            </a:r>
            <a:r>
              <a:rPr lang="en-US" sz="1400" dirty="0" err="1"/>
              <a:t>Hashim</a:t>
            </a:r>
            <a:r>
              <a:rPr lang="en-US" sz="1400" dirty="0"/>
              <a:t>, International </a:t>
            </a:r>
            <a:r>
              <a:rPr lang="en-US" sz="1400" i="1" dirty="0"/>
              <a:t>Halal</a:t>
            </a:r>
            <a:r>
              <a:rPr lang="en-US" sz="1400" dirty="0"/>
              <a:t> Integrity Alliance, IHIA</a:t>
            </a:r>
          </a:p>
          <a:p>
            <a:pPr lvl="0"/>
            <a:r>
              <a:rPr lang="el-GR" sz="1400" dirty="0"/>
              <a:t>Malaysia: Assoc. Prof. Sharifudin Md Shaarani, Dean of SSMP, Universiti Malaysia Sabah</a:t>
            </a:r>
            <a:endParaRPr lang="en-US" sz="1400" dirty="0"/>
          </a:p>
          <a:p>
            <a:pPr lvl="0"/>
            <a:r>
              <a:rPr lang="en-US" sz="1400" dirty="0"/>
              <a:t>Germany: Mahmoud </a:t>
            </a:r>
            <a:r>
              <a:rPr lang="en-US" sz="1400" dirty="0" err="1"/>
              <a:t>Tatari</a:t>
            </a:r>
            <a:r>
              <a:rPr lang="en-US" sz="1400" dirty="0"/>
              <a:t>, Halal Control</a:t>
            </a:r>
          </a:p>
          <a:p>
            <a:pPr lvl="0"/>
            <a:r>
              <a:rPr lang="en-US" sz="1400" dirty="0"/>
              <a:t>France: Mrs. </a:t>
            </a:r>
            <a:r>
              <a:rPr lang="en-US" sz="1400" dirty="0" err="1"/>
              <a:t>Hanen</a:t>
            </a:r>
            <a:r>
              <a:rPr lang="en-US" sz="1400" dirty="0"/>
              <a:t> </a:t>
            </a:r>
            <a:r>
              <a:rPr lang="en-US" sz="1400" dirty="0" err="1"/>
              <a:t>Rezgui</a:t>
            </a:r>
            <a:r>
              <a:rPr lang="en-US" sz="1400" dirty="0"/>
              <a:t> </a:t>
            </a:r>
            <a:r>
              <a:rPr lang="en-US" sz="1400" dirty="0" err="1"/>
              <a:t>Pizette</a:t>
            </a:r>
            <a:r>
              <a:rPr lang="en-US" sz="1400" dirty="0"/>
              <a:t>, ASIDCOM </a:t>
            </a:r>
          </a:p>
          <a:p>
            <a:pPr lvl="0"/>
            <a:r>
              <a:rPr lang="en-US" sz="1400" dirty="0"/>
              <a:t> USA: Dr. Muhammad Munir Chaudry, IFANCA</a:t>
            </a:r>
          </a:p>
          <a:p>
            <a:pPr lvl="0"/>
            <a:r>
              <a:rPr lang="en-US" sz="1400" dirty="0"/>
              <a:t>New Zealand: Dr. Anwar </a:t>
            </a:r>
            <a:r>
              <a:rPr lang="en-US" sz="1400" dirty="0" err="1"/>
              <a:t>Ghani</a:t>
            </a:r>
            <a:r>
              <a:rPr lang="en-US" sz="1400" dirty="0"/>
              <a:t>, FIANZ</a:t>
            </a:r>
          </a:p>
          <a:p>
            <a:pPr lvl="0"/>
            <a:r>
              <a:rPr lang="en-US" sz="1400" dirty="0"/>
              <a:t>South Africa: </a:t>
            </a:r>
            <a:r>
              <a:rPr lang="en-US" sz="1400" dirty="0" err="1"/>
              <a:t>Moulana-Navlakhi</a:t>
            </a:r>
            <a:r>
              <a:rPr lang="en-US" sz="1400" dirty="0"/>
              <a:t>, SANHA</a:t>
            </a:r>
          </a:p>
          <a:p>
            <a:pPr lvl="0"/>
            <a:r>
              <a:rPr lang="en-US" sz="1400" dirty="0"/>
              <a:t>Palestine: </a:t>
            </a:r>
            <a:r>
              <a:rPr lang="en-US" sz="1400" dirty="0" err="1"/>
              <a:t>Ayda</a:t>
            </a:r>
            <a:r>
              <a:rPr lang="en-US" sz="1400" dirty="0"/>
              <a:t> Kader Ghanim, Quds University</a:t>
            </a:r>
          </a:p>
          <a:p>
            <a:pPr lvl="0"/>
            <a:r>
              <a:rPr lang="en-US" sz="1400" dirty="0"/>
              <a:t>Kuwait: </a:t>
            </a:r>
            <a:r>
              <a:rPr lang="en-US" sz="1400" dirty="0" err="1"/>
              <a:t>Dr</a:t>
            </a:r>
            <a:r>
              <a:rPr lang="en-US" sz="1400" dirty="0"/>
              <a:t> Ahmad Al-Haji Al-</a:t>
            </a:r>
            <a:r>
              <a:rPr lang="en-US" sz="1400" dirty="0" err="1"/>
              <a:t>Kurdy</a:t>
            </a:r>
            <a:r>
              <a:rPr lang="en-US" sz="1400" dirty="0"/>
              <a:t>, Ministry of Awqaf and Islamic Affairs</a:t>
            </a:r>
          </a:p>
          <a:p>
            <a:pPr lvl="0"/>
            <a:r>
              <a:rPr lang="en-US" sz="1400" dirty="0"/>
              <a:t>Kuwait: </a:t>
            </a:r>
            <a:r>
              <a:rPr lang="en-US" sz="1400" dirty="0" err="1"/>
              <a:t>Dr</a:t>
            </a:r>
            <a:r>
              <a:rPr lang="en-US" sz="1400" dirty="0"/>
              <a:t> Hani Mansour Al-Mazeedi, Kuwait Institute for Scientific Research, KISR</a:t>
            </a:r>
          </a:p>
        </p:txBody>
      </p:sp>
      <p:sp>
        <p:nvSpPr>
          <p:cNvPr id="5" name="Rectangle 4"/>
          <p:cNvSpPr/>
          <p:nvPr/>
        </p:nvSpPr>
        <p:spPr>
          <a:xfrm>
            <a:off x="251520" y="4077072"/>
            <a:ext cx="83529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 smtClean="0"/>
              <a:t>FIANZ </a:t>
            </a:r>
            <a:r>
              <a:rPr lang="en-US" sz="1400" dirty="0"/>
              <a:t>Halal Standard</a:t>
            </a:r>
          </a:p>
          <a:p>
            <a:pPr lvl="0"/>
            <a:r>
              <a:rPr lang="en-US" sz="1400" dirty="0" smtClean="0"/>
              <a:t>AFIC </a:t>
            </a:r>
            <a:r>
              <a:rPr lang="en-US" sz="1400" dirty="0"/>
              <a:t>Halal Standard</a:t>
            </a:r>
          </a:p>
          <a:p>
            <a:pPr lvl="0"/>
            <a:r>
              <a:rPr lang="en-US" sz="1400" dirty="0" smtClean="0"/>
              <a:t>SASO 2172/2003</a:t>
            </a:r>
          </a:p>
          <a:p>
            <a:pPr lvl="0"/>
            <a:r>
              <a:rPr lang="en-US" sz="1400" dirty="0" smtClean="0"/>
              <a:t>GSO </a:t>
            </a:r>
            <a:r>
              <a:rPr lang="en-US" sz="1400" dirty="0"/>
              <a:t>993/1998</a:t>
            </a:r>
          </a:p>
          <a:p>
            <a:pPr lvl="0"/>
            <a:r>
              <a:rPr lang="en-US" sz="1400" dirty="0"/>
              <a:t>Malaysian Standard MS 1500:2009</a:t>
            </a:r>
          </a:p>
          <a:p>
            <a:pPr lvl="0"/>
            <a:r>
              <a:rPr lang="en-US" sz="1400" dirty="0"/>
              <a:t>CAC/GL 24-1997</a:t>
            </a:r>
          </a:p>
          <a:p>
            <a:pPr lvl="0"/>
            <a:r>
              <a:rPr lang="en-US" sz="1400" dirty="0"/>
              <a:t>Indonesia HAS 23103</a:t>
            </a:r>
          </a:p>
          <a:p>
            <a:pPr lvl="0"/>
            <a:r>
              <a:rPr lang="en-US" sz="1400" dirty="0"/>
              <a:t>Brunei Darussalam Standard PBD 24:2007</a:t>
            </a:r>
          </a:p>
          <a:p>
            <a:pPr lvl="0"/>
            <a:r>
              <a:rPr lang="en-US" sz="1400" dirty="0"/>
              <a:t>Muslim Consumer Protection Association studies, 2008/2013, ASIDCOM</a:t>
            </a:r>
          </a:p>
          <a:p>
            <a:pPr lvl="0"/>
            <a:r>
              <a:rPr lang="en-US" sz="1400" dirty="0"/>
              <a:t>Abdul Latif, M. 2004. Requirements for the Development of Halal Food Management System</a:t>
            </a:r>
            <a:r>
              <a:rPr lang="en-US" sz="1400" dirty="0" smtClean="0"/>
              <a:t>”.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-32" y="6498024"/>
            <a:ext cx="9180000" cy="36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5629520" y="6498024"/>
            <a:ext cx="1800000" cy="36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Rectangle 7"/>
          <p:cNvSpPr/>
          <p:nvPr/>
        </p:nvSpPr>
        <p:spPr>
          <a:xfrm>
            <a:off x="7415470" y="6498024"/>
            <a:ext cx="1800000" cy="36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" name="Rectangle 8"/>
          <p:cNvSpPr/>
          <p:nvPr/>
        </p:nvSpPr>
        <p:spPr>
          <a:xfrm>
            <a:off x="-32" y="6498024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7646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trekzone.ca/files/images/GreenAppleFac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844550"/>
            <a:ext cx="20542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6350"/>
            <a:ext cx="54483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42868" y="2574925"/>
            <a:ext cx="3429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 algn="ctr" rtl="1" eaLnBrk="1" hangingPunct="1"/>
            <a:r>
              <a:rPr lang="ar-SA" sz="2000" b="1" dirty="0">
                <a:solidFill>
                  <a:srgbClr val="0070C0"/>
                </a:solidFill>
                <a:latin typeface="Times New Roman" pitchFamily="18" charset="0"/>
                <a:cs typeface="Simplified Arabic" pitchFamily="18" charset="-78"/>
              </a:rPr>
              <a:t>سبحنك اللهم وبحمدك أشهد أن لا إله إلا أنت، أستغفرك وأتوب إليك</a:t>
            </a:r>
            <a:endParaRPr lang="en-US" sz="2000" b="1" dirty="0">
              <a:solidFill>
                <a:srgbClr val="0070C0"/>
              </a:solidFill>
              <a:latin typeface="Times New Roman" pitchFamily="18" charset="0"/>
              <a:cs typeface="Simplified Arabic" pitchFamily="18" charset="-78"/>
            </a:endParaRPr>
          </a:p>
        </p:txBody>
      </p:sp>
      <p:sp>
        <p:nvSpPr>
          <p:cNvPr id="8" name="Text Box 79"/>
          <p:cNvSpPr txBox="1">
            <a:spLocks noChangeArrowheads="1"/>
          </p:cNvSpPr>
          <p:nvPr/>
        </p:nvSpPr>
        <p:spPr bwMode="auto">
          <a:xfrm>
            <a:off x="152400" y="4251325"/>
            <a:ext cx="37528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 algn="ctr" rtl="1" eaLnBrk="1" hangingPunct="1"/>
            <a:r>
              <a:rPr lang="ar-KW" b="1">
                <a:solidFill>
                  <a:srgbClr val="0070C0"/>
                </a:solidFill>
                <a:latin typeface="Times New Roman" pitchFamily="18" charset="0"/>
                <a:cs typeface="Simplified Arabic" pitchFamily="18" charset="-78"/>
              </a:rPr>
              <a:t>د. هاني منصور المزيدي </a:t>
            </a:r>
          </a:p>
          <a:p>
            <a:pPr algn="ctr" eaLnBrk="1" hangingPunct="1"/>
            <a:r>
              <a:rPr lang="ar-KW" b="1">
                <a:solidFill>
                  <a:srgbClr val="0070C0"/>
                </a:solidFill>
                <a:latin typeface="Times New Roman" pitchFamily="18" charset="0"/>
                <a:cs typeface="Simplified Arabic" pitchFamily="18" charset="-78"/>
              </a:rPr>
              <a:t>مع الأخ أمجد محبوب في أستراليا سنة 1981</a:t>
            </a:r>
            <a:endParaRPr lang="en-US" b="1">
              <a:solidFill>
                <a:srgbClr val="0070C0"/>
              </a:solidFill>
              <a:latin typeface="Times New Roman" pitchFamily="18" charset="0"/>
              <a:cs typeface="Simplified Arabic" pitchFamily="18" charset="-78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5187950"/>
            <a:ext cx="3505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b="1" dirty="0">
                <a:solidFill>
                  <a:srgbClr val="0070C0"/>
                </a:solidFill>
                <a:latin typeface="Arial" pitchFamily="34" charset="0"/>
                <a:ea typeface="ＭＳ Ｐゴシック" pitchFamily="34" charset="-128"/>
                <a:cs typeface="+mj-cs"/>
              </a:rPr>
              <a:t>Dr. Hani </a:t>
            </a:r>
            <a:r>
              <a:rPr lang="en-US" b="1" dirty="0" err="1">
                <a:solidFill>
                  <a:srgbClr val="0070C0"/>
                </a:solidFill>
                <a:latin typeface="Arial" pitchFamily="34" charset="0"/>
                <a:ea typeface="ＭＳ Ｐゴシック" pitchFamily="34" charset="-128"/>
                <a:cs typeface="+mj-cs"/>
              </a:rPr>
              <a:t>Mansour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ea typeface="ＭＳ Ｐゴシック" pitchFamily="34" charset="-128"/>
                <a:cs typeface="+mj-cs"/>
              </a:rPr>
              <a:t> Al-</a:t>
            </a:r>
            <a:r>
              <a:rPr lang="en-US" b="1" dirty="0" err="1">
                <a:solidFill>
                  <a:srgbClr val="0070C0"/>
                </a:solidFill>
                <a:latin typeface="Arial" pitchFamily="34" charset="0"/>
                <a:ea typeface="ＭＳ Ｐゴシック" pitchFamily="34" charset="-128"/>
                <a:cs typeface="+mj-cs"/>
              </a:rPr>
              <a:t>Mazeedi</a:t>
            </a:r>
            <a:endParaRPr lang="en-US" b="1" dirty="0">
              <a:solidFill>
                <a:srgbClr val="0070C0"/>
              </a:solidFill>
              <a:latin typeface="Arial" pitchFamily="34" charset="0"/>
              <a:ea typeface="ＭＳ Ｐゴシック" pitchFamily="34" charset="-128"/>
              <a:cs typeface="+mj-cs"/>
            </a:endParaRPr>
          </a:p>
          <a:p>
            <a:pPr algn="ctr">
              <a:defRPr/>
            </a:pPr>
            <a:r>
              <a:rPr lang="en-US" b="1" dirty="0">
                <a:solidFill>
                  <a:srgbClr val="0070C0"/>
                </a:solidFill>
                <a:latin typeface="Arial" pitchFamily="34" charset="0"/>
                <a:ea typeface="ＭＳ Ｐゴシック" pitchFamily="34" charset="-128"/>
                <a:cs typeface="+mj-cs"/>
              </a:rPr>
              <a:t>With brother </a:t>
            </a:r>
            <a:r>
              <a:rPr lang="en-US" b="1" dirty="0" err="1">
                <a:solidFill>
                  <a:srgbClr val="0070C0"/>
                </a:solidFill>
                <a:latin typeface="Arial" pitchFamily="34" charset="0"/>
                <a:ea typeface="ＭＳ Ｐゴシック" pitchFamily="34" charset="-128"/>
                <a:cs typeface="+mj-cs"/>
              </a:rPr>
              <a:t>Amjad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ea typeface="ＭＳ Ｐゴシック" pitchFamily="34" charset="-128"/>
                <a:cs typeface="+mj-cs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itchFamily="34" charset="0"/>
                <a:ea typeface="ＭＳ Ｐゴシック" pitchFamily="34" charset="-128"/>
                <a:cs typeface="+mj-cs"/>
              </a:rPr>
              <a:t>Mahboob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ea typeface="ＭＳ Ｐゴシック" pitchFamily="34" charset="-128"/>
                <a:cs typeface="+mj-cs"/>
              </a:rPr>
              <a:t> in Australia in 1981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-57150" y="82550"/>
            <a:ext cx="3810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 algn="ctr" eaLnBrk="1" hangingPunct="1"/>
            <a:r>
              <a:rPr lang="ar-KW" sz="4400" b="1"/>
              <a:t>شكراً لاستماعكم</a:t>
            </a:r>
            <a:endParaRPr lang="en-US" sz="4400" b="1"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32" y="6498024"/>
            <a:ext cx="9180000" cy="36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2" name="Rectangle 11"/>
          <p:cNvSpPr/>
          <p:nvPr/>
        </p:nvSpPr>
        <p:spPr>
          <a:xfrm>
            <a:off x="5629520" y="6498024"/>
            <a:ext cx="1800000" cy="36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3" name="Rectangle 12"/>
          <p:cNvSpPr/>
          <p:nvPr/>
        </p:nvSpPr>
        <p:spPr>
          <a:xfrm>
            <a:off x="7415470" y="6498024"/>
            <a:ext cx="1800000" cy="36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4" name="Rectangle 13"/>
          <p:cNvSpPr/>
          <p:nvPr/>
        </p:nvSpPr>
        <p:spPr>
          <a:xfrm>
            <a:off x="-32" y="6498024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40395480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lal Sciences Academy - Transparenc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2637" y="1164202"/>
            <a:ext cx="4752000" cy="1516890"/>
          </a:xfrm>
          <a:prstGeom prst="rect">
            <a:avLst/>
          </a:prstGeom>
        </p:spPr>
      </p:pic>
      <p:sp>
        <p:nvSpPr>
          <p:cNvPr id="8" name="TextBox 4"/>
          <p:cNvSpPr txBox="1"/>
          <p:nvPr/>
        </p:nvSpPr>
        <p:spPr>
          <a:xfrm>
            <a:off x="1622571" y="4220182"/>
            <a:ext cx="5898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N" dirty="0" smtClean="0"/>
              <a:t>www.HalalEA.com</a:t>
            </a:r>
          </a:p>
          <a:p>
            <a:pPr algn="ctr"/>
            <a:endParaRPr lang="en-IN" dirty="0" smtClean="0"/>
          </a:p>
          <a:p>
            <a:pPr algn="ctr"/>
            <a:r>
              <a:rPr lang="en-IN" dirty="0" smtClean="0"/>
              <a:t>Trademarks, icons, images belong to their respective owners.</a:t>
            </a:r>
            <a:endParaRPr lang="en-IN" dirty="0"/>
          </a:p>
        </p:txBody>
      </p:sp>
      <p:sp>
        <p:nvSpPr>
          <p:cNvPr id="9" name="TextBox 12"/>
          <p:cNvSpPr txBox="1"/>
          <p:nvPr/>
        </p:nvSpPr>
        <p:spPr>
          <a:xfrm>
            <a:off x="3408521" y="5432188"/>
            <a:ext cx="21563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1100" dirty="0" smtClean="0"/>
              <a:t>© </a:t>
            </a:r>
            <a:r>
              <a:rPr lang="en-IN" sz="1100" dirty="0" err="1" smtClean="0"/>
              <a:t>Halal</a:t>
            </a:r>
            <a:r>
              <a:rPr lang="en-IN" sz="1100" dirty="0" smtClean="0"/>
              <a:t> Sciences Academy Limited</a:t>
            </a:r>
            <a:endParaRPr lang="en-IN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000" y="1243673"/>
            <a:ext cx="8401050" cy="4280531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>
            <a:spAutoFit/>
          </a:bodyPr>
          <a:lstStyle/>
          <a:p>
            <a:pPr marL="457200" indent="-457200" algn="just">
              <a:lnSpc>
                <a:spcPct val="200000"/>
              </a:lnSpc>
              <a:spcBef>
                <a:spcPts val="600"/>
              </a:spcBef>
              <a:buFont typeface="Courier New" pitchFamily="49" charset="0"/>
              <a:buChar char="o"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This presentation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shed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the light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on the </a:t>
            </a:r>
            <a:r>
              <a:rPr lang="en-US" sz="2800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5F-Halal model as the mostly demanded Halal requirements by Muslim consumers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that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when followed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it will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provide 100% pure Halal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services,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Halal process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, and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Halal products.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85800" y="304800"/>
            <a:ext cx="8001000" cy="671851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sz="2800" b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Scope</a:t>
            </a:r>
          </a:p>
        </p:txBody>
      </p:sp>
      <p:sp>
        <p:nvSpPr>
          <p:cNvPr id="4" name="Rectangle 3"/>
          <p:cNvSpPr/>
          <p:nvPr/>
        </p:nvSpPr>
        <p:spPr>
          <a:xfrm>
            <a:off x="-32" y="6498024"/>
            <a:ext cx="9180000" cy="36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5629520" y="6498024"/>
            <a:ext cx="1800000" cy="36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Rectangle 7"/>
          <p:cNvSpPr/>
          <p:nvPr/>
        </p:nvSpPr>
        <p:spPr>
          <a:xfrm>
            <a:off x="7415470" y="6498024"/>
            <a:ext cx="1800000" cy="36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" name="Rectangle 8"/>
          <p:cNvSpPr/>
          <p:nvPr/>
        </p:nvSpPr>
        <p:spPr>
          <a:xfrm>
            <a:off x="-32" y="6498024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421222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528" y="764704"/>
            <a:ext cx="8401050" cy="255698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>
            <a:spAutoFit/>
          </a:bodyPr>
          <a:lstStyle/>
          <a:p>
            <a:pPr marL="457200" indent="-457200" algn="just">
              <a:lnSpc>
                <a:spcPct val="200000"/>
              </a:lnSpc>
              <a:spcBef>
                <a:spcPts val="600"/>
              </a:spcBef>
              <a:buFont typeface="Courier New" pitchFamily="49" charset="0"/>
              <a:buChar char="o"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The main objective of this presentation is to introduce 5F-Halal requirements as the basis for all of Egypt Halal activities that require the label Halal.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32" y="6498024"/>
            <a:ext cx="9180000" cy="36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5629520" y="6498024"/>
            <a:ext cx="1800000" cy="36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7415470" y="6498024"/>
            <a:ext cx="1800000" cy="36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-32" y="6498024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48726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85800" y="1268760"/>
            <a:ext cx="8001000" cy="587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600"/>
              </a:spcBef>
              <a:buFont typeface="Courier New" pitchFamily="49" charset="0"/>
              <a:buChar char="o"/>
            </a:pPr>
            <a:r>
              <a:rPr lang="en-US" sz="2400" dirty="0" smtClean="0">
                <a:latin typeface="+mj-lt"/>
                <a:cs typeface="Calibri" pitchFamily="34" charset="0"/>
              </a:rPr>
              <a:t>Introduction to the 5F-Halal model</a:t>
            </a:r>
            <a:endParaRPr lang="en-US" sz="2400" dirty="0">
              <a:latin typeface="+mj-lt"/>
              <a:cs typeface="Calibri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85800" y="2060104"/>
            <a:ext cx="8001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buFont typeface="Courier New" pitchFamily="49" charset="0"/>
              <a:buChar char="o"/>
            </a:pPr>
            <a:r>
              <a:rPr lang="en-US" sz="2400" b="0" dirty="0">
                <a:latin typeface="Calibri" pitchFamily="34" charset="0"/>
                <a:cs typeface="Calibri" pitchFamily="34" charset="0"/>
              </a:rPr>
              <a:t> Conclusions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85800" y="2822104"/>
            <a:ext cx="8001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buFont typeface="Courier New" pitchFamily="49" charset="0"/>
              <a:buChar char="o"/>
            </a:pPr>
            <a:r>
              <a:rPr lang="en-US" sz="2400" b="0" dirty="0">
                <a:latin typeface="Calibri" pitchFamily="34" charset="0"/>
                <a:cs typeface="Calibri" pitchFamily="34" charset="0"/>
              </a:rPr>
              <a:t> Recommendations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685800" y="304800"/>
            <a:ext cx="8001000" cy="67151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sz="2800" b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Outline</a:t>
            </a:r>
          </a:p>
        </p:txBody>
      </p:sp>
      <p:sp>
        <p:nvSpPr>
          <p:cNvPr id="7" name="Rectangle 6"/>
          <p:cNvSpPr/>
          <p:nvPr/>
        </p:nvSpPr>
        <p:spPr>
          <a:xfrm>
            <a:off x="-32" y="6498024"/>
            <a:ext cx="9180000" cy="36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1" name="Rectangle 10"/>
          <p:cNvSpPr/>
          <p:nvPr/>
        </p:nvSpPr>
        <p:spPr>
          <a:xfrm>
            <a:off x="5629520" y="6498024"/>
            <a:ext cx="1800000" cy="36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2" name="Rectangle 11"/>
          <p:cNvSpPr/>
          <p:nvPr/>
        </p:nvSpPr>
        <p:spPr>
          <a:xfrm>
            <a:off x="7415470" y="6498024"/>
            <a:ext cx="1800000" cy="36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3" name="Rectangle 12"/>
          <p:cNvSpPr/>
          <p:nvPr/>
        </p:nvSpPr>
        <p:spPr>
          <a:xfrm>
            <a:off x="-32" y="6498024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62914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23528" y="2664272"/>
            <a:ext cx="8534400" cy="340811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20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800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Muslim scholars are urged to review current processing techniques being followed in the west to avoid the fall of Non-Halal  </a:t>
            </a:r>
            <a:r>
              <a:rPr lang="en-US" sz="28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products, production, &amp; services in </a:t>
            </a:r>
            <a:r>
              <a:rPr lang="en-US" sz="2800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hand of Muslim consumer.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81000" y="-24"/>
            <a:ext cx="8458200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 algn="just">
              <a:lnSpc>
                <a:spcPct val="200000"/>
              </a:lnSpc>
              <a:spcBef>
                <a:spcPts val="600"/>
              </a:spcBef>
              <a:buFont typeface="Courier New" pitchFamily="49" charset="0"/>
              <a:buChar char="o"/>
            </a:pPr>
            <a:r>
              <a:rPr lang="en-US" sz="2800" b="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Halal processes, production, services and products </a:t>
            </a:r>
            <a:r>
              <a:rPr lang="en-US" sz="2800" b="0" dirty="0" smtClean="0">
                <a:latin typeface="Calibri" pitchFamily="34" charset="0"/>
                <a:cs typeface="Calibri" pitchFamily="34" charset="0"/>
              </a:rPr>
              <a:t>are </a:t>
            </a:r>
            <a:r>
              <a:rPr lang="en-US" sz="2800" b="0" dirty="0">
                <a:latin typeface="Calibri" pitchFamily="34" charset="0"/>
                <a:cs typeface="Calibri" pitchFamily="34" charset="0"/>
              </a:rPr>
              <a:t>currently facing many emerging issues </a:t>
            </a:r>
            <a:r>
              <a:rPr lang="ar-KW" sz="2800" b="0" dirty="0">
                <a:latin typeface="Calibri" pitchFamily="34" charset="0"/>
                <a:cs typeface="Times New Roman" pitchFamily="18" charset="0"/>
              </a:rPr>
              <a:t>نوازل</a:t>
            </a:r>
            <a:r>
              <a:rPr lang="en-US" sz="2800" b="0" dirty="0">
                <a:latin typeface="Calibri" pitchFamily="34" charset="0"/>
                <a:cs typeface="Calibri" pitchFamily="34" charset="0"/>
              </a:rPr>
              <a:t> that were not known at the time of early Muslim scholars. </a:t>
            </a:r>
          </a:p>
        </p:txBody>
      </p:sp>
      <p:sp>
        <p:nvSpPr>
          <p:cNvPr id="6" name="Rectangle 5"/>
          <p:cNvSpPr/>
          <p:nvPr/>
        </p:nvSpPr>
        <p:spPr>
          <a:xfrm>
            <a:off x="-32" y="6498024"/>
            <a:ext cx="9180000" cy="36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5629520" y="6498024"/>
            <a:ext cx="1800000" cy="36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Rectangle 7"/>
          <p:cNvSpPr/>
          <p:nvPr/>
        </p:nvSpPr>
        <p:spPr>
          <a:xfrm>
            <a:off x="7415470" y="6498024"/>
            <a:ext cx="1800000" cy="36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" name="Rectangle 8"/>
          <p:cNvSpPr/>
          <p:nvPr/>
        </p:nvSpPr>
        <p:spPr>
          <a:xfrm>
            <a:off x="-32" y="6498024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6200" y="764704"/>
            <a:ext cx="8915400" cy="600408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200000"/>
              </a:lnSpc>
              <a:spcBef>
                <a:spcPts val="600"/>
              </a:spcBef>
              <a:defRPr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All Halal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standards are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similar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in their general requirements in promoting Halal and avoiding Haram. However,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they are too loose if read carefully especially the requirements that touch certain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economical issues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that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mainly serve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the interest  of the western industries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more than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Allah’s demands that ultimately serve the interest of Muslim consumer  such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as: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33400" y="44624"/>
            <a:ext cx="82296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Negative aspects of international HALAL standards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6200" y="1447800"/>
            <a:ext cx="891540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lnSpc>
                <a:spcPct val="150000"/>
              </a:lnSpc>
              <a:spcBef>
                <a:spcPts val="600"/>
              </a:spcBef>
              <a:buFont typeface="Courier New" pitchFamily="49" charset="0"/>
              <a:buChar char="o"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Allowing the presence or the use of Najis (religiously prohibited ingredients) due to controversial religious </a:t>
            </a:r>
            <a:r>
              <a:rPr lang="en-GB" sz="2400" dirty="0">
                <a:latin typeface="Calibri" pitchFamily="34" charset="0"/>
                <a:cs typeface="Calibri" pitchFamily="34" charset="0"/>
              </a:rPr>
              <a:t>edicts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(Fatwas </a:t>
            </a:r>
            <a:r>
              <a:rPr lang="ar-KW" sz="2400" b="1" dirty="0">
                <a:latin typeface="Calibri" pitchFamily="34" charset="0"/>
                <a:cs typeface="Calibri" pitchFamily="34" charset="0"/>
              </a:rPr>
              <a:t>فتاوى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based on the concept of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transformation 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(Istihala</a:t>
            </a:r>
            <a:r>
              <a:rPr lang="en-US" sz="2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)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buFont typeface="Courier New" pitchFamily="49" charset="0"/>
              <a:buChar char="o"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Allowing the use of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Alcohol (synthetic) 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for manufacturing certain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ingredients 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(How can one be sure it is synthetic as chemically they are all the </a:t>
            </a:r>
            <a:r>
              <a:rPr lang="en-US" sz="2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same ; 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Ethanol, cause drunkenness, and toxic).</a:t>
            </a:r>
            <a:endParaRPr lang="en-US" sz="24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buFont typeface="Courier New" pitchFamily="49" charset="0"/>
              <a:buChar char="o"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Allowing the trade of product that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resemble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Haram products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, e.g., 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alcohol-free beer and </a:t>
            </a:r>
            <a:r>
              <a:rPr lang="en-US" sz="2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lately alcohol-free Whiskey 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drinks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76200" y="381000"/>
            <a:ext cx="89154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lnSpc>
                <a:spcPct val="250000"/>
              </a:lnSpc>
              <a:spcBef>
                <a:spcPts val="600"/>
              </a:spcBef>
              <a:buFont typeface="Courier New" pitchFamily="49" charset="0"/>
              <a:buChar char="o"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Stunning of animal before or after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slaughter 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(allowed if necessary)</a:t>
            </a:r>
            <a:endParaRPr lang="en-US" sz="24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32" y="6498024"/>
            <a:ext cx="9180000" cy="36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5629520" y="6498024"/>
            <a:ext cx="1800000" cy="36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Rectangle 7"/>
          <p:cNvSpPr/>
          <p:nvPr/>
        </p:nvSpPr>
        <p:spPr>
          <a:xfrm>
            <a:off x="7415470" y="6498024"/>
            <a:ext cx="1800000" cy="36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" name="Rectangle 8"/>
          <p:cNvSpPr/>
          <p:nvPr/>
        </p:nvSpPr>
        <p:spPr>
          <a:xfrm>
            <a:off x="-32" y="6498024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2111</Words>
  <Application>Microsoft Office PowerPoint</Application>
  <PresentationFormat>On-screen Show (4:3)</PresentationFormat>
  <Paragraphs>184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Slide 1</vt:lpstr>
      <vt:lpstr>" In The Name of Allah, The Most Beneficent, The Most Merciful"   The real Halal 5F-Halal  By: Dr. Hani M. Al-Mazeedi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18</cp:revision>
  <dcterms:created xsi:type="dcterms:W3CDTF">2018-03-23T13:26:30Z</dcterms:created>
  <dcterms:modified xsi:type="dcterms:W3CDTF">2019-07-03T12:23:55Z</dcterms:modified>
</cp:coreProperties>
</file>